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374" r:id="rId3"/>
    <p:sldId id="375" r:id="rId4"/>
    <p:sldId id="376" r:id="rId5"/>
    <p:sldId id="325" r:id="rId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  <a:srgbClr val="EEECE1"/>
    <a:srgbClr val="E0E9F4"/>
    <a:srgbClr val="FDEADA"/>
    <a:srgbClr val="FB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B9ED0-E44D-427F-B4C6-F47311CD9347}" type="datetimeFigureOut">
              <a:rPr kumimoji="1" lang="ja-JP" altLang="en-US" smtClean="0"/>
              <a:t>2021/4/18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3EA49-2687-426C-933F-9D9911E7E8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792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0C8B-4F80-4FC2-94E1-1947C393D6AF}" type="datetimeFigureOut">
              <a:rPr kumimoji="1" lang="ja-JP" altLang="en-US" smtClean="0"/>
              <a:t>2021/4/18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121B-4CBB-4A01-B4A7-15958C9C5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4002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0C8B-4F80-4FC2-94E1-1947C393D6AF}" type="datetimeFigureOut">
              <a:rPr kumimoji="1" lang="ja-JP" altLang="en-US" smtClean="0"/>
              <a:t>2021/4/18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121B-4CBB-4A01-B4A7-15958C9C5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1444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0C8B-4F80-4FC2-94E1-1947C393D6AF}" type="datetimeFigureOut">
              <a:rPr kumimoji="1" lang="ja-JP" altLang="en-US" smtClean="0"/>
              <a:t>2021/4/18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121B-4CBB-4A01-B4A7-15958C9C5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7924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0C8B-4F80-4FC2-94E1-1947C393D6AF}" type="datetimeFigureOut">
              <a:rPr kumimoji="1" lang="ja-JP" altLang="en-US" smtClean="0"/>
              <a:t>2021/4/18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121B-4CBB-4A01-B4A7-15958C9C5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202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0C8B-4F80-4FC2-94E1-1947C393D6AF}" type="datetimeFigureOut">
              <a:rPr kumimoji="1" lang="ja-JP" altLang="en-US" smtClean="0"/>
              <a:t>2021/4/18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121B-4CBB-4A01-B4A7-15958C9C5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427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0C8B-4F80-4FC2-94E1-1947C393D6AF}" type="datetimeFigureOut">
              <a:rPr kumimoji="1" lang="ja-JP" altLang="en-US" smtClean="0"/>
              <a:t>2021/4/18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121B-4CBB-4A01-B4A7-15958C9C5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5131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0C8B-4F80-4FC2-94E1-1947C393D6AF}" type="datetimeFigureOut">
              <a:rPr kumimoji="1" lang="ja-JP" altLang="en-US" smtClean="0"/>
              <a:t>2021/4/18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121B-4CBB-4A01-B4A7-15958C9C5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100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0C8B-4F80-4FC2-94E1-1947C393D6AF}" type="datetimeFigureOut">
              <a:rPr kumimoji="1" lang="ja-JP" altLang="en-US" smtClean="0"/>
              <a:t>2021/4/18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121B-4CBB-4A01-B4A7-15958C9C5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962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0C8B-4F80-4FC2-94E1-1947C393D6AF}" type="datetimeFigureOut">
              <a:rPr kumimoji="1" lang="ja-JP" altLang="en-US" smtClean="0"/>
              <a:t>2021/4/18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121B-4CBB-4A01-B4A7-15958C9C5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342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0C8B-4F80-4FC2-94E1-1947C393D6AF}" type="datetimeFigureOut">
              <a:rPr kumimoji="1" lang="ja-JP" altLang="en-US" smtClean="0"/>
              <a:t>2021/4/18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121B-4CBB-4A01-B4A7-15958C9C5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662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0C8B-4F80-4FC2-94E1-1947C393D6AF}" type="datetimeFigureOut">
              <a:rPr kumimoji="1" lang="ja-JP" altLang="en-US" smtClean="0"/>
              <a:t>2021/4/18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121B-4CBB-4A01-B4A7-15958C9C5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50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C0C8B-4F80-4FC2-94E1-1947C393D6AF}" type="datetimeFigureOut">
              <a:rPr kumimoji="1" lang="ja-JP" altLang="en-US" smtClean="0"/>
              <a:t>2021/4/18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121B-4CBB-4A01-B4A7-15958C9C5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95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2.wdp"/><Relationship Id="rId3" Type="http://schemas.microsoft.com/office/2007/relationships/media" Target="../media/media3.mp3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8.png"/><Relationship Id="rId4" Type="http://schemas.openxmlformats.org/officeDocument/2006/relationships/audio" Target="../media/media3.mp3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3.mp3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microsoft.com/office/2007/relationships/hdphoto" Target="../media/hdphoto3.wdp"/><Relationship Id="rId4" Type="http://schemas.openxmlformats.org/officeDocument/2006/relationships/audio" Target="../media/media3.mp3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18" Type="http://schemas.microsoft.com/office/2007/relationships/hdphoto" Target="../media/hdphoto6.wdp"/><Relationship Id="rId3" Type="http://schemas.microsoft.com/office/2007/relationships/media" Target="../media/media3.mp3"/><Relationship Id="rId7" Type="http://schemas.openxmlformats.org/officeDocument/2006/relationships/image" Target="../media/image5.png"/><Relationship Id="rId12" Type="http://schemas.openxmlformats.org/officeDocument/2006/relationships/image" Target="../media/image14.png"/><Relationship Id="rId17" Type="http://schemas.openxmlformats.org/officeDocument/2006/relationships/image" Target="../media/image17.png"/><Relationship Id="rId2" Type="http://schemas.openxmlformats.org/officeDocument/2006/relationships/audio" Target="../media/media2.mp3"/><Relationship Id="rId16" Type="http://schemas.microsoft.com/office/2007/relationships/hdphoto" Target="../media/hdphoto5.wdp"/><Relationship Id="rId20" Type="http://schemas.openxmlformats.org/officeDocument/2006/relationships/image" Target="../media/image19.png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6.png"/><Relationship Id="rId10" Type="http://schemas.openxmlformats.org/officeDocument/2006/relationships/image" Target="../media/image12.jpeg"/><Relationship Id="rId19" Type="http://schemas.openxmlformats.org/officeDocument/2006/relationships/image" Target="../media/image18.png"/><Relationship Id="rId4" Type="http://schemas.openxmlformats.org/officeDocument/2006/relationships/audio" Target="../media/media3.mp3"/><Relationship Id="rId9" Type="http://schemas.openxmlformats.org/officeDocument/2006/relationships/image" Target="../media/image11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ドーナツ 1"/>
          <p:cNvSpPr/>
          <p:nvPr/>
        </p:nvSpPr>
        <p:spPr>
          <a:xfrm>
            <a:off x="1835696" y="476672"/>
            <a:ext cx="5400600" cy="5240327"/>
          </a:xfrm>
          <a:prstGeom prst="donut">
            <a:avLst>
              <a:gd name="adj" fmla="val 8621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effectLst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15616" y="780961"/>
            <a:ext cx="38164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800" i="1" dirty="0">
                <a:ln w="18415" cmpd="sng">
                  <a:solidFill>
                    <a:srgbClr val="FFFFFF"/>
                  </a:solidFill>
                  <a:prstDash val="solid"/>
                </a:ln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tx2">
                      <a:lumMod val="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その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72000" y="116632"/>
            <a:ext cx="38164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1000" b="1" i="1" dirty="0">
                <a:ln w="18415" cmpd="sng">
                  <a:solidFill>
                    <a:srgbClr val="FFFFFF"/>
                  </a:solidFill>
                  <a:prstDash val="solid"/>
                </a:ln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tx2">
                      <a:lumMod val="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時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71600" y="2997486"/>
            <a:ext cx="799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歴史が分かった</a:t>
            </a:r>
            <a:endParaRPr lang="ja-JP" alt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7" name="フローチャート : 書類 6"/>
          <p:cNvSpPr/>
          <p:nvPr/>
        </p:nvSpPr>
        <p:spPr>
          <a:xfrm>
            <a:off x="6509277" y="5605743"/>
            <a:ext cx="1952905" cy="927461"/>
          </a:xfrm>
          <a:prstGeom prst="flowChartDocumen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699561" y="5716999"/>
            <a:ext cx="1690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prstClr val="black"/>
                </a:solidFill>
                <a:latin typeface="UD デジタル 教科書体 NP-B" pitchFamily="18" charset="-128"/>
                <a:ea typeface="UD デジタル 教科書体 NP-B" pitchFamily="18" charset="-128"/>
              </a:rPr>
              <a:t>File</a:t>
            </a:r>
            <a:r>
              <a:rPr lang="ja-JP" altLang="en-US" sz="3200" dirty="0">
                <a:solidFill>
                  <a:prstClr val="black"/>
                </a:solidFill>
                <a:latin typeface="UD デジタル 教科書体 NP-B" pitchFamily="18" charset="-128"/>
                <a:ea typeface="UD デジタル 教科書体 NP-B" pitchFamily="18" charset="-128"/>
              </a:rPr>
              <a:t>４</a:t>
            </a:r>
            <a:endParaRPr lang="ja-JP" altLang="en-US" sz="3200" dirty="0">
              <a:solidFill>
                <a:prstClr val="black"/>
              </a:solidFill>
              <a:latin typeface="UD デジタル 教科書体 NP-B" pitchFamily="18" charset="-128"/>
              <a:ea typeface="UD デジタル 教科書体 NP-B" pitchFamily="18" charset="-128"/>
            </a:endParaRPr>
          </a:p>
        </p:txBody>
      </p:sp>
      <p:pic>
        <p:nvPicPr>
          <p:cNvPr id="4" name="pastel color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16616" y="4707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3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-27384"/>
            <a:ext cx="7020272" cy="14401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フローチャート : 書類 3"/>
          <p:cNvSpPr/>
          <p:nvPr/>
        </p:nvSpPr>
        <p:spPr>
          <a:xfrm>
            <a:off x="458855" y="284697"/>
            <a:ext cx="1952905" cy="927461"/>
          </a:xfrm>
          <a:prstGeom prst="flowChartDocumen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178" y="55639"/>
            <a:ext cx="1820443" cy="135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テキスト ボックス 39"/>
          <p:cNvSpPr txBox="1"/>
          <p:nvPr/>
        </p:nvSpPr>
        <p:spPr>
          <a:xfrm>
            <a:off x="649139" y="395953"/>
            <a:ext cx="1690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prstClr val="black"/>
                </a:solidFill>
                <a:latin typeface="UD デジタル 教科書体 NP-B" pitchFamily="18" charset="-128"/>
                <a:ea typeface="UD デジタル 教科書体 NP-B" pitchFamily="18" charset="-128"/>
              </a:rPr>
              <a:t>File</a:t>
            </a:r>
            <a:r>
              <a:rPr lang="ja-JP" altLang="en-US" sz="3200" dirty="0">
                <a:solidFill>
                  <a:prstClr val="black"/>
                </a:solidFill>
                <a:latin typeface="UD デジタル 教科書体 NP-B" pitchFamily="18" charset="-128"/>
                <a:ea typeface="UD デジタル 教科書体 NP-B" pitchFamily="18" charset="-128"/>
              </a:rPr>
              <a:t>４</a:t>
            </a:r>
            <a:endParaRPr lang="ja-JP" altLang="en-US" sz="3200" dirty="0">
              <a:solidFill>
                <a:prstClr val="black"/>
              </a:solidFill>
              <a:latin typeface="UD デジタル 教科書体 NP-B" pitchFamily="18" charset="-128"/>
              <a:ea typeface="UD デジタル 教科書体 NP-B" pitchFamily="18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699792" y="188640"/>
            <a:ext cx="5184576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solidFill>
                  <a:prstClr val="white"/>
                </a:solidFill>
                <a:latin typeface="UD デジタル 教科書体 N-B" pitchFamily="17" charset="-128"/>
                <a:ea typeface="UD デジタル 教科書体 N-B" pitchFamily="17" charset="-128"/>
              </a:rPr>
              <a:t>奈良</a:t>
            </a:r>
            <a:r>
              <a:rPr lang="ja-JP" altLang="en-US" sz="5400" dirty="0" smtClean="0">
                <a:solidFill>
                  <a:prstClr val="white"/>
                </a:solidFill>
                <a:latin typeface="UD デジタル 教科書体 N-B" pitchFamily="17" charset="-128"/>
                <a:ea typeface="UD デジタル 教科書体 N-B" pitchFamily="17" charset="-128"/>
              </a:rPr>
              <a:t>時代</a:t>
            </a:r>
            <a:endParaRPr lang="ja-JP" altLang="en-US" sz="5400" dirty="0">
              <a:solidFill>
                <a:prstClr val="white"/>
              </a:solidFill>
              <a:latin typeface="UD デジタル 教科書体 N-B" pitchFamily="17" charset="-128"/>
              <a:ea typeface="UD デジタル 教科書体 N-B" pitchFamily="17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1691680" y="1565503"/>
            <a:ext cx="5112568" cy="6178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907704" y="1556792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HG創英角ｺﾞｼｯｸUB" pitchFamily="49" charset="-128"/>
                <a:ea typeface="HG創英角ｺﾞｼｯｸUB" pitchFamily="49" charset="-128"/>
              </a:rPr>
              <a:t>律令国家</a:t>
            </a:r>
            <a:r>
              <a:rPr lang="ja-JP" altLang="en-US" sz="3200" dirty="0" smtClean="0">
                <a:latin typeface="HG創英角ｺﾞｼｯｸUB" pitchFamily="49" charset="-128"/>
                <a:ea typeface="HG創英角ｺﾞｼｯｸUB" pitchFamily="49" charset="-128"/>
              </a:rPr>
              <a:t>の成立</a:t>
            </a:r>
            <a:endParaRPr lang="en-US" altLang="ja-JP" sz="24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467544" y="1565503"/>
            <a:ext cx="1224136" cy="617874"/>
          </a:xfrm>
          <a:prstGeom prst="roundRect">
            <a:avLst>
              <a:gd name="adj" fmla="val 10988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84325" y="1598602"/>
            <a:ext cx="1107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prstClr val="white"/>
                </a:solidFill>
                <a:latin typeface="HG創英角ｺﾞｼｯｸUB" pitchFamily="49" charset="-128"/>
                <a:ea typeface="HG創英角ｺﾞｼｯｸUB" pitchFamily="49" charset="-128"/>
              </a:rPr>
              <a:t>解説</a:t>
            </a:r>
            <a:endParaRPr lang="en-US" altLang="ja-JP" sz="1200" dirty="0">
              <a:solidFill>
                <a:prstClr val="white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pic>
        <p:nvPicPr>
          <p:cNvPr id="66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29328" y="907358"/>
            <a:ext cx="609600" cy="609600"/>
          </a:xfrm>
          <a:prstGeom prst="rect">
            <a:avLst/>
          </a:prstGeom>
        </p:spPr>
      </p:pic>
      <p:pic>
        <p:nvPicPr>
          <p:cNvPr id="67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97545" y="2203503"/>
            <a:ext cx="609600" cy="609600"/>
          </a:xfrm>
          <a:prstGeom prst="rect">
            <a:avLst/>
          </a:prstGeom>
        </p:spPr>
      </p:pic>
      <p:pic>
        <p:nvPicPr>
          <p:cNvPr id="70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67601" y="1545903"/>
            <a:ext cx="609600" cy="609600"/>
          </a:xfrm>
          <a:prstGeom prst="rect">
            <a:avLst/>
          </a:prstGeom>
        </p:spPr>
      </p:pic>
      <p:pic>
        <p:nvPicPr>
          <p:cNvPr id="74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29395" y="2830105"/>
            <a:ext cx="609600" cy="609600"/>
          </a:xfrm>
          <a:prstGeom prst="rect">
            <a:avLst/>
          </a:prstGeom>
        </p:spPr>
      </p:pic>
      <p:pic>
        <p:nvPicPr>
          <p:cNvPr id="75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97612" y="4126250"/>
            <a:ext cx="609600" cy="609600"/>
          </a:xfrm>
          <a:prstGeom prst="rect">
            <a:avLst/>
          </a:prstGeom>
        </p:spPr>
      </p:pic>
      <p:pic>
        <p:nvPicPr>
          <p:cNvPr id="79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67668" y="3468650"/>
            <a:ext cx="609600" cy="609600"/>
          </a:xfrm>
          <a:prstGeom prst="rect">
            <a:avLst/>
          </a:prstGeom>
        </p:spPr>
      </p:pic>
      <p:pic>
        <p:nvPicPr>
          <p:cNvPr id="80" name="nyu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04648" y="4835624"/>
            <a:ext cx="609600" cy="609600"/>
          </a:xfrm>
          <a:prstGeom prst="rect">
            <a:avLst/>
          </a:prstGeom>
        </p:spPr>
      </p:pic>
      <p:pic>
        <p:nvPicPr>
          <p:cNvPr id="81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04648" y="907358"/>
            <a:ext cx="609600" cy="609600"/>
          </a:xfrm>
          <a:prstGeom prst="rect">
            <a:avLst/>
          </a:prstGeom>
        </p:spPr>
      </p:pic>
      <p:pic>
        <p:nvPicPr>
          <p:cNvPr id="82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72865" y="2203503"/>
            <a:ext cx="609600" cy="609600"/>
          </a:xfrm>
          <a:prstGeom prst="rect">
            <a:avLst/>
          </a:prstGeom>
        </p:spPr>
      </p:pic>
      <p:pic>
        <p:nvPicPr>
          <p:cNvPr id="83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42921" y="1545903"/>
            <a:ext cx="609600" cy="609600"/>
          </a:xfrm>
          <a:prstGeom prst="rect">
            <a:avLst/>
          </a:prstGeom>
        </p:spPr>
      </p:pic>
      <p:pic>
        <p:nvPicPr>
          <p:cNvPr id="84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04715" y="2830105"/>
            <a:ext cx="609600" cy="609600"/>
          </a:xfrm>
          <a:prstGeom prst="rect">
            <a:avLst/>
          </a:prstGeom>
        </p:spPr>
      </p:pic>
      <p:pic>
        <p:nvPicPr>
          <p:cNvPr id="85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72932" y="4126250"/>
            <a:ext cx="609600" cy="609600"/>
          </a:xfrm>
          <a:prstGeom prst="rect">
            <a:avLst/>
          </a:prstGeom>
        </p:spPr>
      </p:pic>
      <p:pic>
        <p:nvPicPr>
          <p:cNvPr id="86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42988" y="3468650"/>
            <a:ext cx="609600" cy="609600"/>
          </a:xfrm>
          <a:prstGeom prst="rect">
            <a:avLst/>
          </a:prstGeom>
        </p:spPr>
      </p:pic>
      <p:pic>
        <p:nvPicPr>
          <p:cNvPr id="87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12908" y="824430"/>
            <a:ext cx="609600" cy="609600"/>
          </a:xfrm>
          <a:prstGeom prst="rect">
            <a:avLst/>
          </a:prstGeom>
        </p:spPr>
      </p:pic>
      <p:pic>
        <p:nvPicPr>
          <p:cNvPr id="88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44691" y="2120575"/>
            <a:ext cx="609600" cy="609600"/>
          </a:xfrm>
          <a:prstGeom prst="rect">
            <a:avLst/>
          </a:prstGeom>
        </p:spPr>
      </p:pic>
      <p:pic>
        <p:nvPicPr>
          <p:cNvPr id="89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74635" y="1462975"/>
            <a:ext cx="609600" cy="609600"/>
          </a:xfrm>
          <a:prstGeom prst="rect">
            <a:avLst/>
          </a:prstGeom>
        </p:spPr>
      </p:pic>
      <p:pic>
        <p:nvPicPr>
          <p:cNvPr id="90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12841" y="2747177"/>
            <a:ext cx="609600" cy="609600"/>
          </a:xfrm>
          <a:prstGeom prst="rect">
            <a:avLst/>
          </a:prstGeom>
        </p:spPr>
      </p:pic>
      <p:pic>
        <p:nvPicPr>
          <p:cNvPr id="91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44624" y="4043322"/>
            <a:ext cx="609600" cy="609600"/>
          </a:xfrm>
          <a:prstGeom prst="rect">
            <a:avLst/>
          </a:prstGeom>
        </p:spPr>
      </p:pic>
      <p:pic>
        <p:nvPicPr>
          <p:cNvPr id="92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74568" y="3385722"/>
            <a:ext cx="609600" cy="609600"/>
          </a:xfrm>
          <a:prstGeom prst="rect">
            <a:avLst/>
          </a:prstGeom>
        </p:spPr>
      </p:pic>
      <p:pic>
        <p:nvPicPr>
          <p:cNvPr id="71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90996" y="4860290"/>
            <a:ext cx="609600" cy="609600"/>
          </a:xfrm>
          <a:prstGeom prst="rect">
            <a:avLst/>
          </a:prstGeom>
        </p:spPr>
      </p:pic>
      <p:pic>
        <p:nvPicPr>
          <p:cNvPr id="72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97612" y="5491405"/>
            <a:ext cx="609600" cy="609600"/>
          </a:xfrm>
          <a:prstGeom prst="rect">
            <a:avLst/>
          </a:prstGeom>
        </p:spPr>
      </p:pic>
      <p:sp>
        <p:nvSpPr>
          <p:cNvPr id="12" name="AutoShape 2" descr="鉄剣・鉄刀銘文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3" name="AutoShape 4" descr="鉄剣・鉄刀銘文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4" name="AutoShape 6" descr="鉄剣・鉄刀銘文 - Wikiped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08" name="角丸四角形 107"/>
          <p:cNvSpPr/>
          <p:nvPr/>
        </p:nvSpPr>
        <p:spPr>
          <a:xfrm>
            <a:off x="467544" y="2276872"/>
            <a:ext cx="6480720" cy="589100"/>
          </a:xfrm>
          <a:prstGeom prst="roundRect">
            <a:avLst>
              <a:gd name="adj" fmla="val 501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539226" y="2340589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FFFF00"/>
                </a:solidFill>
                <a:latin typeface="Franklin Gothic Medium" pitchFamily="34" charset="0"/>
                <a:ea typeface="Malgun Gothic" pitchFamily="34" charset="-127"/>
              </a:rPr>
              <a:t>701</a:t>
            </a:r>
            <a:r>
              <a:rPr lang="ja-JP" altLang="en-US" dirty="0" smtClean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年</a:t>
            </a:r>
            <a:endParaRPr lang="en-US" altLang="ja-JP" sz="2400" dirty="0">
              <a:solidFill>
                <a:schemeClr val="bg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1619672" y="2268161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FFFF00"/>
                </a:solidFill>
                <a:latin typeface="HG創英角ｺﾞｼｯｸUB" pitchFamily="49" charset="-128"/>
                <a:ea typeface="HG創英角ｺﾞｼｯｸUB" pitchFamily="49" charset="-128"/>
              </a:rPr>
              <a:t>　　大　宝　　　　　</a:t>
            </a:r>
            <a:endParaRPr lang="en-US" altLang="ja-JP" sz="2400" dirty="0">
              <a:solidFill>
                <a:schemeClr val="bg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118" name="下矢印 117"/>
          <p:cNvSpPr/>
          <p:nvPr/>
        </p:nvSpPr>
        <p:spPr>
          <a:xfrm>
            <a:off x="3303638" y="2852936"/>
            <a:ext cx="576064" cy="240131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正方形/長方形 104"/>
          <p:cNvSpPr/>
          <p:nvPr/>
        </p:nvSpPr>
        <p:spPr>
          <a:xfrm>
            <a:off x="3962635" y="2296309"/>
            <a:ext cx="694275" cy="5502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rgbClr val="FFFF00"/>
                </a:solidFill>
                <a:latin typeface="HGP創英角ｺﾞｼｯｸUB" pitchFamily="50" charset="-128"/>
                <a:ea typeface="HGP創英角ｺﾞｼｯｸUB" pitchFamily="50" charset="-128"/>
              </a:rPr>
              <a:t>刑罰</a:t>
            </a:r>
            <a:r>
              <a:rPr lang="ja-JP" altLang="en-US" sz="1200" dirty="0" smtClean="0">
                <a:solidFill>
                  <a:srgbClr val="FFFF00"/>
                </a:solidFill>
                <a:latin typeface="HGP創英角ｺﾞｼｯｸUB" pitchFamily="50" charset="-128"/>
                <a:ea typeface="HGP創英角ｺﾞｼｯｸUB" pitchFamily="50" charset="-128"/>
              </a:rPr>
              <a:t>のきまり</a:t>
            </a:r>
            <a:endParaRPr lang="en-US" altLang="ja-JP" sz="1100" dirty="0">
              <a:solidFill>
                <a:srgbClr val="FFFF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11" name="正方形/長方形 110"/>
          <p:cNvSpPr/>
          <p:nvPr/>
        </p:nvSpPr>
        <p:spPr>
          <a:xfrm>
            <a:off x="4810127" y="2296309"/>
            <a:ext cx="694275" cy="5502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rgbClr val="FFFF00"/>
                </a:solidFill>
                <a:latin typeface="HGP創英角ｺﾞｼｯｸUB" pitchFamily="50" charset="-128"/>
                <a:ea typeface="HGP創英角ｺﾞｼｯｸUB" pitchFamily="50" charset="-128"/>
              </a:rPr>
              <a:t>政治</a:t>
            </a:r>
            <a:r>
              <a:rPr lang="ja-JP" altLang="en-US" sz="1200" dirty="0" smtClean="0">
                <a:solidFill>
                  <a:srgbClr val="FFFF00"/>
                </a:solidFill>
                <a:latin typeface="HGP創英角ｺﾞｼｯｸUB" pitchFamily="50" charset="-128"/>
                <a:ea typeface="HGP創英角ｺﾞｼｯｸUB" pitchFamily="50" charset="-128"/>
              </a:rPr>
              <a:t>のきまり</a:t>
            </a:r>
            <a:endParaRPr lang="en-US" altLang="ja-JP" sz="1100" dirty="0">
              <a:solidFill>
                <a:srgbClr val="FFFF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15" name="正方形/長方形 114"/>
          <p:cNvSpPr/>
          <p:nvPr/>
        </p:nvSpPr>
        <p:spPr>
          <a:xfrm>
            <a:off x="3949634" y="2296309"/>
            <a:ext cx="734893" cy="53764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律</a:t>
            </a:r>
            <a:endParaRPr lang="en-US" altLang="ja-JP" sz="2800" dirty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16" name="正方形/長方形 115"/>
          <p:cNvSpPr/>
          <p:nvPr/>
        </p:nvSpPr>
        <p:spPr>
          <a:xfrm>
            <a:off x="4728917" y="2296309"/>
            <a:ext cx="734893" cy="53764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令</a:t>
            </a:r>
            <a:endParaRPr lang="en-US" altLang="ja-JP" sz="2800" dirty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93" name="正方形/長方形 92"/>
          <p:cNvSpPr/>
          <p:nvPr/>
        </p:nvSpPr>
        <p:spPr>
          <a:xfrm>
            <a:off x="1566452" y="2340589"/>
            <a:ext cx="5165787" cy="467711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唐　</a:t>
            </a:r>
            <a:r>
              <a:rPr lang="ja-JP" altLang="en-US" sz="16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の法律にならって作られた全国を支配するしくみ</a:t>
            </a:r>
            <a:endParaRPr lang="en-US" altLang="ja-JP" sz="12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19" name="正方形/長方形 118"/>
          <p:cNvSpPr/>
          <p:nvPr/>
        </p:nvSpPr>
        <p:spPr>
          <a:xfrm>
            <a:off x="1712719" y="2399626"/>
            <a:ext cx="598481" cy="34963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中国</a:t>
            </a:r>
            <a:endParaRPr lang="en-US" altLang="ja-JP" sz="1400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539552" y="3140968"/>
            <a:ext cx="640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このしくみに基づいて政治を行う　</a:t>
            </a:r>
            <a:r>
              <a:rPr lang="ja-JP" altLang="en-US" sz="14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律令国家　</a:t>
            </a: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になり、天皇・貴族が政治の中心に。</a:t>
            </a:r>
            <a:endParaRPr lang="en-US" altLang="ja-JP" sz="1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21" name="角丸四角形 120"/>
          <p:cNvSpPr/>
          <p:nvPr/>
        </p:nvSpPr>
        <p:spPr>
          <a:xfrm>
            <a:off x="467544" y="3539759"/>
            <a:ext cx="5400600" cy="589100"/>
          </a:xfrm>
          <a:prstGeom prst="roundRect">
            <a:avLst>
              <a:gd name="adj" fmla="val 501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539226" y="360347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  <a:latin typeface="Franklin Gothic Medium" pitchFamily="34" charset="0"/>
                <a:ea typeface="Malgun Gothic" pitchFamily="34" charset="-127"/>
              </a:rPr>
              <a:t>710</a:t>
            </a:r>
            <a:r>
              <a:rPr lang="ja-JP" altLang="en-US" dirty="0" smtClean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年</a:t>
            </a:r>
            <a:endParaRPr lang="en-US" altLang="ja-JP" sz="2400" dirty="0">
              <a:solidFill>
                <a:schemeClr val="bg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1566452" y="3539759"/>
            <a:ext cx="4662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FFFF00"/>
                </a:solidFill>
                <a:latin typeface="HG創英角ｺﾞｼｯｸUB" pitchFamily="49" charset="-128"/>
                <a:ea typeface="HG創英角ｺﾞｼｯｸUB" pitchFamily="49" charset="-128"/>
              </a:rPr>
              <a:t>平城京</a:t>
            </a:r>
            <a:r>
              <a:rPr lang="ja-JP" altLang="en-US" sz="2400" dirty="0" smtClean="0">
                <a:solidFill>
                  <a:srgbClr val="FFFF00"/>
                </a:solidFill>
                <a:latin typeface="HG創英角ｺﾞｼｯｸUB" pitchFamily="49" charset="-128"/>
                <a:ea typeface="HG創英角ｺﾞｼｯｸUB" pitchFamily="49" charset="-128"/>
              </a:rPr>
              <a:t>（ 奈良 ）</a:t>
            </a:r>
            <a:r>
              <a:rPr lang="ja-JP" altLang="en-US" sz="2000" dirty="0" smtClean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に都を移す</a:t>
            </a:r>
            <a:r>
              <a:rPr lang="ja-JP" altLang="en-US" sz="3200" dirty="0" smtClean="0">
                <a:solidFill>
                  <a:srgbClr val="FFFF00"/>
                </a:solidFill>
                <a:latin typeface="HG創英角ｺﾞｼｯｸUB" pitchFamily="49" charset="-128"/>
                <a:ea typeface="HG創英角ｺﾞｼｯｸUB" pitchFamily="49" charset="-128"/>
              </a:rPr>
              <a:t>　　　　　</a:t>
            </a:r>
            <a:endParaRPr lang="en-US" altLang="ja-JP" sz="2400" dirty="0">
              <a:solidFill>
                <a:schemeClr val="bg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129" name="正方形/長方形 128"/>
          <p:cNvSpPr/>
          <p:nvPr/>
        </p:nvSpPr>
        <p:spPr>
          <a:xfrm>
            <a:off x="3194081" y="3690522"/>
            <a:ext cx="902417" cy="3877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場所</a:t>
            </a:r>
            <a:endParaRPr lang="en-US" altLang="ja-JP" sz="1400" dirty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28" name="正方形/長方形 127"/>
          <p:cNvSpPr/>
          <p:nvPr/>
        </p:nvSpPr>
        <p:spPr>
          <a:xfrm>
            <a:off x="1566450" y="3597430"/>
            <a:ext cx="4157677" cy="467711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唐　</a:t>
            </a:r>
            <a:r>
              <a:rPr lang="ja-JP" altLang="en-US" sz="16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の都　</a:t>
            </a:r>
            <a:r>
              <a:rPr lang="ja-JP" altLang="en-US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長安　</a:t>
            </a:r>
            <a:r>
              <a:rPr lang="ja-JP" altLang="en-US" sz="16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にならってつくられた都</a:t>
            </a:r>
            <a:endParaRPr lang="en-US" altLang="ja-JP" sz="12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30" name="正方形/長方形 129"/>
          <p:cNvSpPr/>
          <p:nvPr/>
        </p:nvSpPr>
        <p:spPr>
          <a:xfrm>
            <a:off x="2771800" y="3655429"/>
            <a:ext cx="598481" cy="34963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名前</a:t>
            </a:r>
            <a:endParaRPr lang="en-US" altLang="ja-JP" sz="1400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31" name="Picture 2" descr="平城京 - Wikipedi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52122"/>
            <a:ext cx="2560521" cy="218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正方形/長方形 132"/>
          <p:cNvSpPr/>
          <p:nvPr/>
        </p:nvSpPr>
        <p:spPr>
          <a:xfrm>
            <a:off x="4816343" y="4437112"/>
            <a:ext cx="1123809" cy="3465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神祇官</a:t>
            </a:r>
            <a:endParaRPr lang="en-US" altLang="ja-JP" sz="14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35" name="正方形/長方形 134"/>
          <p:cNvSpPr/>
          <p:nvPr/>
        </p:nvSpPr>
        <p:spPr>
          <a:xfrm>
            <a:off x="4816343" y="5229200"/>
            <a:ext cx="1123809" cy="3465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五衛府</a:t>
            </a:r>
            <a:endParaRPr lang="en-US" altLang="ja-JP" sz="14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36" name="正方形/長方形 135"/>
          <p:cNvSpPr/>
          <p:nvPr/>
        </p:nvSpPr>
        <p:spPr>
          <a:xfrm>
            <a:off x="6386358" y="3717032"/>
            <a:ext cx="1123809" cy="3465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宮内省</a:t>
            </a:r>
            <a:endParaRPr lang="en-US" altLang="ja-JP" sz="14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37" name="正方形/長方形 136"/>
          <p:cNvSpPr/>
          <p:nvPr/>
        </p:nvSpPr>
        <p:spPr>
          <a:xfrm>
            <a:off x="6386358" y="4112127"/>
            <a:ext cx="1123809" cy="3465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大蔵省</a:t>
            </a:r>
            <a:endParaRPr lang="en-US" altLang="ja-JP" sz="14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38" name="正方形/長方形 137"/>
          <p:cNvSpPr/>
          <p:nvPr/>
        </p:nvSpPr>
        <p:spPr>
          <a:xfrm>
            <a:off x="6386358" y="4502010"/>
            <a:ext cx="1123809" cy="3465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刑部省</a:t>
            </a:r>
            <a:endParaRPr lang="en-US" altLang="ja-JP" sz="14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39" name="正方形/長方形 138"/>
          <p:cNvSpPr/>
          <p:nvPr/>
        </p:nvSpPr>
        <p:spPr>
          <a:xfrm>
            <a:off x="6386358" y="4912504"/>
            <a:ext cx="1123809" cy="3465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兵部省</a:t>
            </a:r>
            <a:endParaRPr lang="en-US" altLang="ja-JP" sz="14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40" name="正方形/長方形 139"/>
          <p:cNvSpPr/>
          <p:nvPr/>
        </p:nvSpPr>
        <p:spPr>
          <a:xfrm>
            <a:off x="7596336" y="3717032"/>
            <a:ext cx="1123809" cy="3465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民部省</a:t>
            </a:r>
            <a:endParaRPr lang="en-US" altLang="ja-JP" sz="14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42" name="正方形/長方形 141"/>
          <p:cNvSpPr/>
          <p:nvPr/>
        </p:nvSpPr>
        <p:spPr>
          <a:xfrm>
            <a:off x="7596336" y="4112127"/>
            <a:ext cx="1123809" cy="3465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治部省</a:t>
            </a:r>
            <a:endParaRPr lang="en-US" altLang="ja-JP" sz="14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46" name="正方形/長方形 145"/>
          <p:cNvSpPr/>
          <p:nvPr/>
        </p:nvSpPr>
        <p:spPr>
          <a:xfrm>
            <a:off x="7596336" y="4509120"/>
            <a:ext cx="1123809" cy="3465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式部省</a:t>
            </a:r>
            <a:endParaRPr lang="en-US" altLang="ja-JP" sz="14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47" name="正方形/長方形 146"/>
          <p:cNvSpPr/>
          <p:nvPr/>
        </p:nvSpPr>
        <p:spPr>
          <a:xfrm>
            <a:off x="7596336" y="4912504"/>
            <a:ext cx="1123809" cy="3465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中務省</a:t>
            </a:r>
            <a:endParaRPr lang="en-US" altLang="ja-JP" sz="14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6228184" y="3573016"/>
            <a:ext cx="2664296" cy="1800200"/>
          </a:xfrm>
          <a:prstGeom prst="roundRect">
            <a:avLst>
              <a:gd name="adj" fmla="val 7432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/>
          <p:cNvCxnSpPr>
            <a:stCxn id="19" idx="3"/>
          </p:cNvCxnSpPr>
          <p:nvPr/>
        </p:nvCxnSpPr>
        <p:spPr>
          <a:xfrm>
            <a:off x="4644008" y="5003387"/>
            <a:ext cx="1584176" cy="549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正方形/長方形 147"/>
          <p:cNvSpPr/>
          <p:nvPr/>
        </p:nvSpPr>
        <p:spPr>
          <a:xfrm>
            <a:off x="4816342" y="6250829"/>
            <a:ext cx="1123809" cy="3465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rgbClr val="FFFF00"/>
                </a:solidFill>
                <a:latin typeface="HGP創英角ｺﾞｼｯｸUB" pitchFamily="50" charset="-128"/>
                <a:ea typeface="HGP創英角ｺﾞｼｯｸUB" pitchFamily="50" charset="-128"/>
              </a:rPr>
              <a:t>大宰府</a:t>
            </a:r>
            <a:endParaRPr lang="en-US" altLang="ja-JP" sz="1400" dirty="0">
              <a:solidFill>
                <a:srgbClr val="FFFF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4067944" y="4133583"/>
            <a:ext cx="1515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HGP創英角ｺﾞｼｯｸUB" pitchFamily="50" charset="-128"/>
                <a:ea typeface="HGP創英角ｺﾞｼｯｸUB" pitchFamily="50" charset="-128"/>
              </a:rPr>
              <a:t>&lt;</a:t>
            </a: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朝廷（中央）＞</a:t>
            </a:r>
            <a:endParaRPr lang="en-US" altLang="ja-JP" sz="14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182343" y="4431051"/>
            <a:ext cx="461665" cy="1144672"/>
          </a:xfrm>
          <a:prstGeom prst="rect">
            <a:avLst/>
          </a:prstGeom>
          <a:solidFill>
            <a:srgbClr val="7030A0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天皇</a:t>
            </a:r>
            <a:endParaRPr kumimoji="1" lang="ja-JP" altLang="en-US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34" name="正方形/長方形 133"/>
          <p:cNvSpPr/>
          <p:nvPr/>
        </p:nvSpPr>
        <p:spPr>
          <a:xfrm>
            <a:off x="4816343" y="4835624"/>
            <a:ext cx="1123809" cy="3465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太政官</a:t>
            </a:r>
            <a:endParaRPr lang="en-US" altLang="ja-JP" sz="14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50" name="テキスト ボックス 149"/>
          <p:cNvSpPr txBox="1"/>
          <p:nvPr/>
        </p:nvSpPr>
        <p:spPr>
          <a:xfrm>
            <a:off x="4067944" y="5653159"/>
            <a:ext cx="1515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HGP創英角ｺﾞｼｯｸUB" pitchFamily="50" charset="-128"/>
                <a:ea typeface="HGP創英角ｺﾞｼｯｸUB" pitchFamily="50" charset="-128"/>
              </a:rPr>
              <a:t>&lt;</a:t>
            </a:r>
            <a:r>
              <a:rPr lang="ja-JP" altLang="en-US" sz="1400" dirty="0">
                <a:latin typeface="HGP創英角ｺﾞｼｯｸUB" pitchFamily="50" charset="-128"/>
                <a:ea typeface="HGP創英角ｺﾞｼｯｸUB" pitchFamily="50" charset="-128"/>
              </a:rPr>
              <a:t>地方</a:t>
            </a: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＞</a:t>
            </a:r>
            <a:endParaRPr lang="en-US" altLang="ja-JP" sz="14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51" name="正方形/長方形 150"/>
          <p:cNvSpPr/>
          <p:nvPr/>
        </p:nvSpPr>
        <p:spPr>
          <a:xfrm>
            <a:off x="7262178" y="5785922"/>
            <a:ext cx="705922" cy="3465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FFFF00"/>
                </a:solidFill>
                <a:latin typeface="HGP創英角ｺﾞｼｯｸUB" pitchFamily="50" charset="-128"/>
                <a:ea typeface="HGP創英角ｺﾞｼｯｸUB" pitchFamily="50" charset="-128"/>
              </a:rPr>
              <a:t>郡</a:t>
            </a:r>
            <a:endParaRPr lang="en-US" altLang="ja-JP" sz="1600" dirty="0">
              <a:solidFill>
                <a:srgbClr val="FFFF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52" name="正方形/長方形 151"/>
          <p:cNvSpPr/>
          <p:nvPr/>
        </p:nvSpPr>
        <p:spPr>
          <a:xfrm>
            <a:off x="8158240" y="5785922"/>
            <a:ext cx="705922" cy="3465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FFFF00"/>
                </a:solidFill>
                <a:latin typeface="HGP創英角ｺﾞｼｯｸUB" pitchFamily="50" charset="-128"/>
                <a:ea typeface="HGP創英角ｺﾞｼｯｸUB" pitchFamily="50" charset="-128"/>
              </a:rPr>
              <a:t>里</a:t>
            </a:r>
            <a:endParaRPr lang="en-US" altLang="ja-JP" sz="1600" dirty="0">
              <a:solidFill>
                <a:srgbClr val="FFFF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56" name="正方形/長方形 155"/>
          <p:cNvSpPr/>
          <p:nvPr/>
        </p:nvSpPr>
        <p:spPr>
          <a:xfrm>
            <a:off x="8158240" y="6250828"/>
            <a:ext cx="705922" cy="3465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FFFF00"/>
                </a:solidFill>
                <a:latin typeface="HGP創英角ｺﾞｼｯｸUB" pitchFamily="50" charset="-128"/>
                <a:ea typeface="HGP創英角ｺﾞｼｯｸUB" pitchFamily="50" charset="-128"/>
              </a:rPr>
              <a:t>里</a:t>
            </a:r>
            <a:endParaRPr lang="en-US" altLang="ja-JP" sz="1600" dirty="0">
              <a:solidFill>
                <a:srgbClr val="FFFF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32" name="正方形/長方形 131"/>
          <p:cNvSpPr/>
          <p:nvPr/>
        </p:nvSpPr>
        <p:spPr>
          <a:xfrm>
            <a:off x="6386358" y="5785922"/>
            <a:ext cx="705922" cy="3465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FFFF00"/>
                </a:solidFill>
                <a:latin typeface="HGP創英角ｺﾞｼｯｸUB" pitchFamily="50" charset="-128"/>
                <a:ea typeface="HGP創英角ｺﾞｼｯｸUB" pitchFamily="50" charset="-128"/>
              </a:rPr>
              <a:t>国</a:t>
            </a:r>
            <a:endParaRPr lang="en-US" altLang="ja-JP" sz="1600" dirty="0">
              <a:solidFill>
                <a:srgbClr val="FFFF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cxnSp>
        <p:nvCxnSpPr>
          <p:cNvPr id="157" name="直線コネクタ 156"/>
          <p:cNvCxnSpPr>
            <a:stCxn id="148" idx="3"/>
          </p:cNvCxnSpPr>
          <p:nvPr/>
        </p:nvCxnSpPr>
        <p:spPr>
          <a:xfrm flipV="1">
            <a:off x="5940151" y="6424089"/>
            <a:ext cx="2412269" cy="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正方形/長方形 153"/>
          <p:cNvSpPr/>
          <p:nvPr/>
        </p:nvSpPr>
        <p:spPr>
          <a:xfrm>
            <a:off x="6386358" y="6250828"/>
            <a:ext cx="705922" cy="3465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FFFF00"/>
                </a:solidFill>
                <a:latin typeface="HGP創英角ｺﾞｼｯｸUB" pitchFamily="50" charset="-128"/>
                <a:ea typeface="HGP創英角ｺﾞｼｯｸUB" pitchFamily="50" charset="-128"/>
              </a:rPr>
              <a:t>国</a:t>
            </a:r>
            <a:endParaRPr lang="en-US" altLang="ja-JP" sz="1600" dirty="0">
              <a:solidFill>
                <a:srgbClr val="FFFF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55" name="正方形/長方形 154"/>
          <p:cNvSpPr/>
          <p:nvPr/>
        </p:nvSpPr>
        <p:spPr>
          <a:xfrm>
            <a:off x="7262178" y="6250828"/>
            <a:ext cx="705922" cy="3465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FFFF00"/>
                </a:solidFill>
                <a:latin typeface="HGP創英角ｺﾞｼｯｸUB" pitchFamily="50" charset="-128"/>
                <a:ea typeface="HGP創英角ｺﾞｼｯｸUB" pitchFamily="50" charset="-128"/>
              </a:rPr>
              <a:t>郡</a:t>
            </a:r>
            <a:endParaRPr lang="en-US" altLang="ja-JP" sz="1600" dirty="0">
              <a:solidFill>
                <a:srgbClr val="FFFF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58" name="正方形/長方形 157"/>
          <p:cNvSpPr/>
          <p:nvPr/>
        </p:nvSpPr>
        <p:spPr>
          <a:xfrm>
            <a:off x="4816342" y="5785921"/>
            <a:ext cx="1123809" cy="3465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rgbClr val="FFFF00"/>
                </a:solidFill>
                <a:latin typeface="HGP創英角ｺﾞｼｯｸUB" pitchFamily="50" charset="-128"/>
                <a:ea typeface="HGP創英角ｺﾞｼｯｸUB" pitchFamily="50" charset="-128"/>
              </a:rPr>
              <a:t>多賀城</a:t>
            </a:r>
            <a:endParaRPr lang="en-US" altLang="ja-JP" sz="1400" dirty="0">
              <a:solidFill>
                <a:srgbClr val="FFFF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59" name="正方形/長方形 158"/>
          <p:cNvSpPr/>
          <p:nvPr/>
        </p:nvSpPr>
        <p:spPr>
          <a:xfrm>
            <a:off x="4935254" y="5784171"/>
            <a:ext cx="885986" cy="3465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rgbClr val="FFFF00"/>
                </a:solidFill>
                <a:latin typeface="HGP創英角ｺﾞｼｯｸUB" pitchFamily="50" charset="-128"/>
                <a:ea typeface="HGP創英角ｺﾞｼｯｸUB" pitchFamily="50" charset="-128"/>
              </a:rPr>
              <a:t>東北</a:t>
            </a:r>
            <a:endParaRPr lang="en-US" altLang="ja-JP" sz="1400" dirty="0">
              <a:solidFill>
                <a:srgbClr val="FFFF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60" name="正方形/長方形 159"/>
          <p:cNvSpPr/>
          <p:nvPr/>
        </p:nvSpPr>
        <p:spPr>
          <a:xfrm>
            <a:off x="4935254" y="6258723"/>
            <a:ext cx="885986" cy="3465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rgbClr val="FFFF00"/>
                </a:solidFill>
                <a:latin typeface="HGP創英角ｺﾞｼｯｸUB" pitchFamily="50" charset="-128"/>
                <a:ea typeface="HGP創英角ｺﾞｼｯｸUB" pitchFamily="50" charset="-128"/>
              </a:rPr>
              <a:t>九州</a:t>
            </a:r>
            <a:endParaRPr lang="en-US" altLang="ja-JP" sz="1400" dirty="0">
              <a:solidFill>
                <a:srgbClr val="FFFF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61" name="テキスト ボックス 160"/>
          <p:cNvSpPr txBox="1"/>
          <p:nvPr/>
        </p:nvSpPr>
        <p:spPr>
          <a:xfrm>
            <a:off x="6372200" y="5394702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国司</a:t>
            </a:r>
            <a:endParaRPr lang="en-US" altLang="ja-JP" sz="1600" dirty="0" smtClean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62" name="テキスト ボックス 161"/>
          <p:cNvSpPr txBox="1"/>
          <p:nvPr/>
        </p:nvSpPr>
        <p:spPr>
          <a:xfrm>
            <a:off x="7248020" y="5394702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郡司</a:t>
            </a:r>
            <a:endParaRPr lang="en-US" altLang="ja-JP" sz="1600" dirty="0" smtClean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63" name="テキスト ボックス 162"/>
          <p:cNvSpPr txBox="1"/>
          <p:nvPr/>
        </p:nvSpPr>
        <p:spPr>
          <a:xfrm>
            <a:off x="8131964" y="5394702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里長</a:t>
            </a:r>
            <a:endParaRPr lang="en-US" altLang="ja-JP" sz="1600" dirty="0" smtClean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64" name="正方形/長方形 163"/>
          <p:cNvSpPr/>
          <p:nvPr/>
        </p:nvSpPr>
        <p:spPr>
          <a:xfrm>
            <a:off x="6388833" y="5390717"/>
            <a:ext cx="703447" cy="346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ボス</a:t>
            </a:r>
            <a:endParaRPr lang="en-US" altLang="ja-JP" sz="1400" dirty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68" name="正方形/長方形 167"/>
          <p:cNvSpPr/>
          <p:nvPr/>
        </p:nvSpPr>
        <p:spPr>
          <a:xfrm>
            <a:off x="7308304" y="5390717"/>
            <a:ext cx="703447" cy="346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ボス</a:t>
            </a:r>
            <a:endParaRPr lang="en-US" altLang="ja-JP" sz="1400" dirty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69" name="正方形/長方形 168"/>
          <p:cNvSpPr/>
          <p:nvPr/>
        </p:nvSpPr>
        <p:spPr>
          <a:xfrm>
            <a:off x="8131964" y="5390717"/>
            <a:ext cx="703447" cy="346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ボス</a:t>
            </a:r>
            <a:endParaRPr lang="en-US" altLang="ja-JP" sz="1400" dirty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026" name="Picture 2" descr="高森町の歴史｜高森町歴史民俗資料館 時の駅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00" b="97000" l="36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53" y="1469096"/>
            <a:ext cx="1173627" cy="11736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和同開珎は「カイチン」か「カイホウ」か | 秩父市和銅保勝会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000" b="96333" l="200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435" y="2340589"/>
            <a:ext cx="1128061" cy="11280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テキスト ボックス 169"/>
          <p:cNvSpPr txBox="1"/>
          <p:nvPr/>
        </p:nvSpPr>
        <p:spPr>
          <a:xfrm>
            <a:off x="7020272" y="2594994"/>
            <a:ext cx="977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↑富本</a:t>
            </a:r>
            <a:r>
              <a:rPr lang="ja-JP" altLang="en-US" sz="14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銭</a:t>
            </a:r>
            <a:endParaRPr lang="en-US" altLang="ja-JP" sz="1400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76" name="テキスト ボックス 175"/>
          <p:cNvSpPr txBox="1"/>
          <p:nvPr/>
        </p:nvSpPr>
        <p:spPr>
          <a:xfrm>
            <a:off x="6923353" y="3073692"/>
            <a:ext cx="1173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和同開珎</a:t>
            </a:r>
            <a:endParaRPr lang="en-US" altLang="ja-JP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86" name="正方形/長方形 185"/>
          <p:cNvSpPr/>
          <p:nvPr/>
        </p:nvSpPr>
        <p:spPr>
          <a:xfrm>
            <a:off x="6865310" y="3088309"/>
            <a:ext cx="1102789" cy="3465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右</a:t>
            </a:r>
            <a:r>
              <a:rPr lang="ja-JP" altLang="en-US" sz="16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の貨幣</a:t>
            </a:r>
            <a:endParaRPr lang="en-US" altLang="ja-JP" sz="1400" dirty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87" name="正方形/長方形 186"/>
          <p:cNvSpPr/>
          <p:nvPr/>
        </p:nvSpPr>
        <p:spPr>
          <a:xfrm>
            <a:off x="3059832" y="3134905"/>
            <a:ext cx="855741" cy="31670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？</a:t>
            </a:r>
            <a:endParaRPr lang="en-US" altLang="ja-JP" sz="1400" dirty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88" name="テキスト ボックス 187"/>
          <p:cNvSpPr txBox="1"/>
          <p:nvPr/>
        </p:nvSpPr>
        <p:spPr>
          <a:xfrm>
            <a:off x="478435" y="4210263"/>
            <a:ext cx="3067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ごばん</a:t>
            </a:r>
            <a:r>
              <a:rPr lang="ja-JP" altLang="en-US" sz="2000" dirty="0" err="1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め</a:t>
            </a:r>
            <a:r>
              <a:rPr lang="ja-JP" altLang="en-US" sz="20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状をしている。</a:t>
            </a:r>
            <a:endParaRPr lang="en-US" altLang="ja-JP" sz="2000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95" name="正方形/長方形 94"/>
          <p:cNvSpPr/>
          <p:nvPr/>
        </p:nvSpPr>
        <p:spPr>
          <a:xfrm>
            <a:off x="478434" y="4237056"/>
            <a:ext cx="2689409" cy="3465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都の作りの特徴は？</a:t>
            </a:r>
            <a:endParaRPr lang="en-US" altLang="ja-JP" sz="1400" dirty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58944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541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41" fill="hold"/>
                                        <p:tgtEl>
                                          <p:spTgt spid="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41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41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41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41" fill="hold"/>
                                        <p:tgtEl>
                                          <p:spTgt spid="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541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41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41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541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541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93" grpId="0" animBg="1"/>
      <p:bldP spid="119" grpId="0" animBg="1"/>
      <p:bldP spid="129" grpId="0" animBg="1"/>
      <p:bldP spid="128" grpId="0" animBg="1"/>
      <p:bldP spid="130" grpId="0" animBg="1"/>
      <p:bldP spid="159" grpId="0" animBg="1"/>
      <p:bldP spid="160" grpId="0" animBg="1"/>
      <p:bldP spid="164" grpId="0" animBg="1"/>
      <p:bldP spid="168" grpId="0" animBg="1"/>
      <p:bldP spid="169" grpId="0" animBg="1"/>
      <p:bldP spid="186" grpId="0" animBg="1"/>
      <p:bldP spid="187" grpId="0" animBg="1"/>
      <p:bldP spid="9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テキスト ボックス 2050"/>
          <p:cNvSpPr txBox="1"/>
          <p:nvPr/>
        </p:nvSpPr>
        <p:spPr>
          <a:xfrm>
            <a:off x="1822629" y="3051977"/>
            <a:ext cx="877163" cy="21131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木簡は　荷札　として使われた。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0" y="-27384"/>
            <a:ext cx="7020272" cy="14401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フローチャート : 書類 3"/>
          <p:cNvSpPr/>
          <p:nvPr/>
        </p:nvSpPr>
        <p:spPr>
          <a:xfrm>
            <a:off x="458855" y="284697"/>
            <a:ext cx="1952905" cy="927461"/>
          </a:xfrm>
          <a:prstGeom prst="flowChartDocumen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178" y="55639"/>
            <a:ext cx="1820443" cy="135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テキスト ボックス 39"/>
          <p:cNvSpPr txBox="1"/>
          <p:nvPr/>
        </p:nvSpPr>
        <p:spPr>
          <a:xfrm>
            <a:off x="649139" y="395953"/>
            <a:ext cx="1690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prstClr val="black"/>
                </a:solidFill>
                <a:latin typeface="UD デジタル 教科書体 NP-B" pitchFamily="18" charset="-128"/>
                <a:ea typeface="UD デジタル 教科書体 NP-B" pitchFamily="18" charset="-128"/>
              </a:rPr>
              <a:t>File</a:t>
            </a:r>
            <a:r>
              <a:rPr lang="ja-JP" altLang="en-US" sz="3200" dirty="0">
                <a:solidFill>
                  <a:prstClr val="black"/>
                </a:solidFill>
                <a:latin typeface="UD デジタル 教科書体 NP-B" pitchFamily="18" charset="-128"/>
                <a:ea typeface="UD デジタル 教科書体 NP-B" pitchFamily="18" charset="-128"/>
              </a:rPr>
              <a:t>４</a:t>
            </a:r>
            <a:endParaRPr lang="ja-JP" altLang="en-US" sz="3200" dirty="0">
              <a:solidFill>
                <a:prstClr val="black"/>
              </a:solidFill>
              <a:latin typeface="UD デジタル 教科書体 NP-B" pitchFamily="18" charset="-128"/>
              <a:ea typeface="UD デジタル 教科書体 NP-B" pitchFamily="18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699792" y="188640"/>
            <a:ext cx="5184576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solidFill>
                  <a:prstClr val="white"/>
                </a:solidFill>
                <a:latin typeface="UD デジタル 教科書体 N-B" pitchFamily="17" charset="-128"/>
                <a:ea typeface="UD デジタル 教科書体 N-B" pitchFamily="17" charset="-128"/>
              </a:rPr>
              <a:t>奈良</a:t>
            </a:r>
            <a:r>
              <a:rPr lang="ja-JP" altLang="en-US" sz="5400" dirty="0" smtClean="0">
                <a:solidFill>
                  <a:prstClr val="white"/>
                </a:solidFill>
                <a:latin typeface="UD デジタル 教科書体 N-B" pitchFamily="17" charset="-128"/>
                <a:ea typeface="UD デジタル 教科書体 N-B" pitchFamily="17" charset="-128"/>
              </a:rPr>
              <a:t>時代</a:t>
            </a:r>
            <a:endParaRPr lang="ja-JP" altLang="en-US" sz="5400" dirty="0">
              <a:solidFill>
                <a:prstClr val="white"/>
              </a:solidFill>
              <a:latin typeface="UD デジタル 教科書体 N-B" pitchFamily="17" charset="-128"/>
              <a:ea typeface="UD デジタル 教科書体 N-B" pitchFamily="17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1691680" y="1565503"/>
            <a:ext cx="5112568" cy="6178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907704" y="1556792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HG創英角ｺﾞｼｯｸUB" pitchFamily="49" charset="-128"/>
                <a:ea typeface="HG創英角ｺﾞｼｯｸUB" pitchFamily="49" charset="-128"/>
              </a:rPr>
              <a:t>奈良時代の土地制度</a:t>
            </a:r>
            <a:endParaRPr lang="en-US" altLang="ja-JP" sz="24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467544" y="1565503"/>
            <a:ext cx="1224136" cy="617874"/>
          </a:xfrm>
          <a:prstGeom prst="roundRect">
            <a:avLst>
              <a:gd name="adj" fmla="val 10988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84325" y="1598602"/>
            <a:ext cx="1107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prstClr val="white"/>
                </a:solidFill>
                <a:latin typeface="HG創英角ｺﾞｼｯｸUB" pitchFamily="49" charset="-128"/>
                <a:ea typeface="HG創英角ｺﾞｼｯｸUB" pitchFamily="49" charset="-128"/>
              </a:rPr>
              <a:t>解説</a:t>
            </a:r>
            <a:endParaRPr lang="en-US" altLang="ja-JP" sz="1200" dirty="0">
              <a:solidFill>
                <a:prstClr val="white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pic>
        <p:nvPicPr>
          <p:cNvPr id="66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29328" y="907358"/>
            <a:ext cx="609600" cy="609600"/>
          </a:xfrm>
          <a:prstGeom prst="rect">
            <a:avLst/>
          </a:prstGeom>
        </p:spPr>
      </p:pic>
      <p:pic>
        <p:nvPicPr>
          <p:cNvPr id="67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97545" y="2203503"/>
            <a:ext cx="609600" cy="609600"/>
          </a:xfrm>
          <a:prstGeom prst="rect">
            <a:avLst/>
          </a:prstGeom>
        </p:spPr>
      </p:pic>
      <p:pic>
        <p:nvPicPr>
          <p:cNvPr id="70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67601" y="1545903"/>
            <a:ext cx="609600" cy="609600"/>
          </a:xfrm>
          <a:prstGeom prst="rect">
            <a:avLst/>
          </a:prstGeom>
        </p:spPr>
      </p:pic>
      <p:pic>
        <p:nvPicPr>
          <p:cNvPr id="74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29395" y="2830105"/>
            <a:ext cx="609600" cy="609600"/>
          </a:xfrm>
          <a:prstGeom prst="rect">
            <a:avLst/>
          </a:prstGeom>
        </p:spPr>
      </p:pic>
      <p:pic>
        <p:nvPicPr>
          <p:cNvPr id="75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97612" y="4126250"/>
            <a:ext cx="609600" cy="609600"/>
          </a:xfrm>
          <a:prstGeom prst="rect">
            <a:avLst/>
          </a:prstGeom>
        </p:spPr>
      </p:pic>
      <p:pic>
        <p:nvPicPr>
          <p:cNvPr id="79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67668" y="3468650"/>
            <a:ext cx="609600" cy="609600"/>
          </a:xfrm>
          <a:prstGeom prst="rect">
            <a:avLst/>
          </a:prstGeom>
        </p:spPr>
      </p:pic>
      <p:pic>
        <p:nvPicPr>
          <p:cNvPr id="80" name="nyu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04648" y="4835624"/>
            <a:ext cx="609600" cy="609600"/>
          </a:xfrm>
          <a:prstGeom prst="rect">
            <a:avLst/>
          </a:prstGeom>
        </p:spPr>
      </p:pic>
      <p:pic>
        <p:nvPicPr>
          <p:cNvPr id="81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04648" y="907358"/>
            <a:ext cx="609600" cy="609600"/>
          </a:xfrm>
          <a:prstGeom prst="rect">
            <a:avLst/>
          </a:prstGeom>
        </p:spPr>
      </p:pic>
      <p:pic>
        <p:nvPicPr>
          <p:cNvPr id="82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72865" y="2203503"/>
            <a:ext cx="609600" cy="609600"/>
          </a:xfrm>
          <a:prstGeom prst="rect">
            <a:avLst/>
          </a:prstGeom>
        </p:spPr>
      </p:pic>
      <p:pic>
        <p:nvPicPr>
          <p:cNvPr id="83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42921" y="1545903"/>
            <a:ext cx="609600" cy="609600"/>
          </a:xfrm>
          <a:prstGeom prst="rect">
            <a:avLst/>
          </a:prstGeom>
        </p:spPr>
      </p:pic>
      <p:pic>
        <p:nvPicPr>
          <p:cNvPr id="84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04715" y="2830105"/>
            <a:ext cx="609600" cy="609600"/>
          </a:xfrm>
          <a:prstGeom prst="rect">
            <a:avLst/>
          </a:prstGeom>
        </p:spPr>
      </p:pic>
      <p:pic>
        <p:nvPicPr>
          <p:cNvPr id="85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72932" y="4126250"/>
            <a:ext cx="609600" cy="609600"/>
          </a:xfrm>
          <a:prstGeom prst="rect">
            <a:avLst/>
          </a:prstGeom>
        </p:spPr>
      </p:pic>
      <p:pic>
        <p:nvPicPr>
          <p:cNvPr id="86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42988" y="3468650"/>
            <a:ext cx="609600" cy="609600"/>
          </a:xfrm>
          <a:prstGeom prst="rect">
            <a:avLst/>
          </a:prstGeom>
        </p:spPr>
      </p:pic>
      <p:pic>
        <p:nvPicPr>
          <p:cNvPr id="87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12908" y="824430"/>
            <a:ext cx="609600" cy="609600"/>
          </a:xfrm>
          <a:prstGeom prst="rect">
            <a:avLst/>
          </a:prstGeom>
        </p:spPr>
      </p:pic>
      <p:pic>
        <p:nvPicPr>
          <p:cNvPr id="88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44691" y="2120575"/>
            <a:ext cx="609600" cy="609600"/>
          </a:xfrm>
          <a:prstGeom prst="rect">
            <a:avLst/>
          </a:prstGeom>
        </p:spPr>
      </p:pic>
      <p:pic>
        <p:nvPicPr>
          <p:cNvPr id="89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74635" y="1462975"/>
            <a:ext cx="609600" cy="609600"/>
          </a:xfrm>
          <a:prstGeom prst="rect">
            <a:avLst/>
          </a:prstGeom>
        </p:spPr>
      </p:pic>
      <p:pic>
        <p:nvPicPr>
          <p:cNvPr id="90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12841" y="2747177"/>
            <a:ext cx="609600" cy="609600"/>
          </a:xfrm>
          <a:prstGeom prst="rect">
            <a:avLst/>
          </a:prstGeom>
        </p:spPr>
      </p:pic>
      <p:pic>
        <p:nvPicPr>
          <p:cNvPr id="91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44624" y="4043322"/>
            <a:ext cx="609600" cy="609600"/>
          </a:xfrm>
          <a:prstGeom prst="rect">
            <a:avLst/>
          </a:prstGeom>
        </p:spPr>
      </p:pic>
      <p:pic>
        <p:nvPicPr>
          <p:cNvPr id="92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74568" y="3385722"/>
            <a:ext cx="609600" cy="609600"/>
          </a:xfrm>
          <a:prstGeom prst="rect">
            <a:avLst/>
          </a:prstGeom>
        </p:spPr>
      </p:pic>
      <p:pic>
        <p:nvPicPr>
          <p:cNvPr id="71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90996" y="4860290"/>
            <a:ext cx="609600" cy="609600"/>
          </a:xfrm>
          <a:prstGeom prst="rect">
            <a:avLst/>
          </a:prstGeom>
        </p:spPr>
      </p:pic>
      <p:pic>
        <p:nvPicPr>
          <p:cNvPr id="72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97612" y="5491405"/>
            <a:ext cx="609600" cy="609600"/>
          </a:xfrm>
          <a:prstGeom prst="rect">
            <a:avLst/>
          </a:prstGeom>
        </p:spPr>
      </p:pic>
      <p:sp>
        <p:nvSpPr>
          <p:cNvPr id="12" name="AutoShape 2" descr="鉄剣・鉄刀銘文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3" name="AutoShape 4" descr="鉄剣・鉄刀銘文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4" name="AutoShape 6" descr="鉄剣・鉄刀銘文 - Wikiped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96336" y="1605678"/>
            <a:ext cx="1423467" cy="2327378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  <a:prstDash val="dash"/>
          </a:ln>
        </p:spPr>
        <p:txBody>
          <a:bodyPr vert="eaVert" wrap="square" rtlCol="0">
            <a:spAutoFit/>
          </a:bodyPr>
          <a:lstStyle/>
          <a:p>
            <a:r>
              <a:rPr lang="ja-JP" altLang="ja-JP" sz="1050" dirty="0">
                <a:latin typeface="HGP創英角ｺﾞｼｯｸUB" pitchFamily="50" charset="-128"/>
                <a:ea typeface="HGP創英角ｺﾞｼｯｸUB" pitchFamily="50" charset="-128"/>
              </a:rPr>
              <a:t>下総国葛飾郡大嶋郷戸籍　養老五年</a:t>
            </a:r>
          </a:p>
          <a:p>
            <a:r>
              <a:rPr lang="ja-JP" altLang="ja-JP" sz="1000" dirty="0">
                <a:latin typeface="HGP創英角ｺﾞｼｯｸUB" pitchFamily="50" charset="-128"/>
                <a:ea typeface="HGP創英角ｺﾞｼｯｸUB" pitchFamily="50" charset="-128"/>
              </a:rPr>
              <a:t>甲和里</a:t>
            </a:r>
          </a:p>
          <a:p>
            <a:r>
              <a:rPr lang="ja-JP" altLang="ja-JP" sz="1000" dirty="0">
                <a:latin typeface="HGP創英角ｺﾞｼｯｸUB" pitchFamily="50" charset="-128"/>
                <a:ea typeface="HGP創英角ｺﾞｼｯｸUB" pitchFamily="50" charset="-128"/>
              </a:rPr>
              <a:t>　戸　孔王部真熊　　　</a:t>
            </a:r>
            <a:r>
              <a:rPr lang="ja-JP" altLang="en-US" sz="1000" dirty="0" smtClean="0">
                <a:latin typeface="HGP創英角ｺﾞｼｯｸUB" pitchFamily="50" charset="-128"/>
                <a:ea typeface="HGP創英角ｺﾞｼｯｸUB" pitchFamily="50" charset="-128"/>
              </a:rPr>
              <a:t>　　 </a:t>
            </a:r>
            <a:r>
              <a:rPr lang="ja-JP" altLang="ja-JP" sz="1000" dirty="0" smtClean="0"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  <a:r>
              <a:rPr lang="ja-JP" altLang="ja-JP" sz="1000" dirty="0">
                <a:latin typeface="HGP創英角ｺﾞｼｯｸUB" pitchFamily="50" charset="-128"/>
                <a:ea typeface="HGP創英角ｺﾞｼｯｸUB" pitchFamily="50" charset="-128"/>
              </a:rPr>
              <a:t>四十九歳</a:t>
            </a:r>
          </a:p>
          <a:p>
            <a:r>
              <a:rPr lang="ja-JP" altLang="ja-JP" sz="1000" dirty="0">
                <a:latin typeface="HGP創英角ｺﾞｼｯｸUB" pitchFamily="50" charset="-128"/>
                <a:ea typeface="HGP創英角ｺﾞｼｯｸUB" pitchFamily="50" charset="-128"/>
              </a:rPr>
              <a:t>　妻　孔王</a:t>
            </a:r>
            <a:r>
              <a:rPr lang="ja-JP" altLang="ja-JP" sz="1000" dirty="0" smtClean="0">
                <a:latin typeface="HGP創英角ｺﾞｼｯｸUB" pitchFamily="50" charset="-128"/>
                <a:ea typeface="HGP創英角ｺﾞｼｯｸUB" pitchFamily="50" charset="-128"/>
              </a:rPr>
              <a:t>部大根売</a:t>
            </a:r>
            <a:r>
              <a:rPr lang="ja-JP" altLang="en-US" sz="1000" dirty="0" smtClean="0">
                <a:latin typeface="HGP創英角ｺﾞｼｯｸUB" pitchFamily="50" charset="-128"/>
                <a:ea typeface="HGP創英角ｺﾞｼｯｸUB" pitchFamily="50" charset="-128"/>
              </a:rPr>
              <a:t>　　</a:t>
            </a:r>
            <a:r>
              <a:rPr lang="ja-JP" altLang="ja-JP" sz="1000" dirty="0">
                <a:latin typeface="HGP創英角ｺﾞｼｯｸUB" pitchFamily="50" charset="-128"/>
                <a:ea typeface="HGP創英角ｺﾞｼｯｸUB" pitchFamily="50" charset="-128"/>
              </a:rPr>
              <a:t>　　年五十一歳</a:t>
            </a:r>
          </a:p>
          <a:p>
            <a:r>
              <a:rPr lang="ja-JP" altLang="ja-JP" sz="1000" dirty="0">
                <a:latin typeface="HGP創英角ｺﾞｼｯｸUB" pitchFamily="50" charset="-128"/>
                <a:ea typeface="HGP創英角ｺﾞｼｯｸUB" pitchFamily="50" charset="-128"/>
              </a:rPr>
              <a:t>　男　孔王部古麻呂　　</a:t>
            </a:r>
            <a:r>
              <a:rPr lang="ja-JP" altLang="en-US" sz="1000" dirty="0" smtClean="0">
                <a:latin typeface="HGP創英角ｺﾞｼｯｸUB" pitchFamily="50" charset="-128"/>
                <a:ea typeface="HGP創英角ｺﾞｼｯｸUB" pitchFamily="50" charset="-128"/>
              </a:rPr>
              <a:t>　　</a:t>
            </a:r>
            <a:r>
              <a:rPr lang="ja-JP" altLang="ja-JP" sz="1000" dirty="0" smtClean="0"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  <a:r>
              <a:rPr lang="ja-JP" altLang="ja-JP" sz="1000" dirty="0">
                <a:latin typeface="HGP創英角ｺﾞｼｯｸUB" pitchFamily="50" charset="-128"/>
                <a:ea typeface="HGP創英角ｺﾞｼｯｸUB" pitchFamily="50" charset="-128"/>
              </a:rPr>
              <a:t>十四歳</a:t>
            </a:r>
          </a:p>
          <a:p>
            <a:r>
              <a:rPr lang="ja-JP" altLang="ja-JP" sz="1000" dirty="0">
                <a:latin typeface="HGP創英角ｺﾞｼｯｸUB" pitchFamily="50" charset="-128"/>
                <a:ea typeface="HGP創英角ｺﾞｼｯｸUB" pitchFamily="50" charset="-128"/>
              </a:rPr>
              <a:t>　女　孔王部佐久良売　</a:t>
            </a:r>
            <a:r>
              <a:rPr lang="ja-JP" altLang="en-US" sz="1000" dirty="0" smtClean="0">
                <a:latin typeface="HGP創英角ｺﾞｼｯｸUB" pitchFamily="50" charset="-128"/>
                <a:ea typeface="HGP創英角ｺﾞｼｯｸUB" pitchFamily="50" charset="-128"/>
              </a:rPr>
              <a:t>　 </a:t>
            </a:r>
            <a:r>
              <a:rPr lang="ja-JP" altLang="ja-JP" sz="1000" dirty="0" smtClean="0"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  <a:r>
              <a:rPr lang="ja-JP" altLang="ja-JP" sz="1000" dirty="0">
                <a:latin typeface="HGP創英角ｺﾞｼｯｸUB" pitchFamily="50" charset="-128"/>
                <a:ea typeface="HGP創英角ｺﾞｼｯｸUB" pitchFamily="50" charset="-128"/>
              </a:rPr>
              <a:t>二十八歳</a:t>
            </a:r>
          </a:p>
          <a:p>
            <a:r>
              <a:rPr lang="ja-JP" altLang="ja-JP" sz="1000" dirty="0">
                <a:latin typeface="HGP創英角ｺﾞｼｯｸUB" pitchFamily="50" charset="-128"/>
                <a:ea typeface="HGP創英角ｺﾞｼｯｸUB" pitchFamily="50" charset="-128"/>
              </a:rPr>
              <a:t>　女　孔王部猪売　　</a:t>
            </a:r>
            <a:r>
              <a:rPr lang="ja-JP" altLang="en-US" sz="1000" dirty="0" smtClean="0">
                <a:latin typeface="HGP創英角ｺﾞｼｯｸUB" pitchFamily="50" charset="-128"/>
                <a:ea typeface="HGP創英角ｺﾞｼｯｸUB" pitchFamily="50" charset="-128"/>
              </a:rPr>
              <a:t>　　　</a:t>
            </a:r>
            <a:r>
              <a:rPr lang="en-US" altLang="ja-JP" sz="1000" dirty="0"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lang="ja-JP" altLang="ja-JP" sz="1000" dirty="0" smtClean="0"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  <a:r>
              <a:rPr lang="ja-JP" altLang="ja-JP" sz="1000" dirty="0">
                <a:latin typeface="HGP創英角ｺﾞｼｯｸUB" pitchFamily="50" charset="-128"/>
                <a:ea typeface="HGP創英角ｺﾞｼｯｸUB" pitchFamily="50" charset="-128"/>
              </a:rPr>
              <a:t>二十歳</a:t>
            </a:r>
          </a:p>
          <a:p>
            <a:r>
              <a:rPr lang="ja-JP" altLang="ja-JP" sz="1000" dirty="0">
                <a:latin typeface="HGP創英角ｺﾞｼｯｸUB" pitchFamily="50" charset="-128"/>
                <a:ea typeface="HGP創英角ｺﾞｼｯｸUB" pitchFamily="50" charset="-128"/>
              </a:rPr>
              <a:t>　女　孔王部嶋津売　　</a:t>
            </a:r>
            <a:r>
              <a:rPr lang="ja-JP" altLang="en-US" sz="1000" dirty="0" smtClean="0">
                <a:latin typeface="HGP創英角ｺﾞｼｯｸUB" pitchFamily="50" charset="-128"/>
                <a:ea typeface="HGP創英角ｺﾞｼｯｸUB" pitchFamily="50" charset="-128"/>
              </a:rPr>
              <a:t>　　</a:t>
            </a:r>
            <a:r>
              <a:rPr lang="ja-JP" altLang="ja-JP" sz="1000" dirty="0" smtClean="0">
                <a:latin typeface="HGP創英角ｺﾞｼｯｸUB" pitchFamily="50" charset="-128"/>
                <a:ea typeface="HGP創英角ｺﾞｼｯｸUB" pitchFamily="50" charset="-128"/>
              </a:rPr>
              <a:t>年三歳</a:t>
            </a:r>
            <a:endParaRPr lang="ja-JP" altLang="ja-JP" sz="1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615435"/>
              </p:ext>
            </p:extLst>
          </p:nvPr>
        </p:nvGraphicFramePr>
        <p:xfrm>
          <a:off x="3468216" y="3266365"/>
          <a:ext cx="3984104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28319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負担</a:t>
                      </a:r>
                      <a:endParaRPr kumimoji="1" lang="ja-JP" altLang="en-US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内　　容</a:t>
                      </a:r>
                      <a:endParaRPr kumimoji="1" lang="ja-JP" altLang="en-US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</a:tr>
              <a:tr h="2697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rgbClr val="0070C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租</a:t>
                      </a:r>
                      <a:endParaRPr kumimoji="1" lang="ja-JP" altLang="en-US" dirty="0">
                        <a:solidFill>
                          <a:srgbClr val="0070C0"/>
                        </a:solidFill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稲（収穫量の３％）を納める</a:t>
                      </a:r>
                      <a:endParaRPr kumimoji="1" lang="ja-JP" altLang="en-US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rgbClr val="0070C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庸</a:t>
                      </a:r>
                      <a:endParaRPr kumimoji="1" lang="ja-JP" altLang="en-US" dirty="0">
                        <a:solidFill>
                          <a:srgbClr val="0070C0"/>
                        </a:solidFill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布を納める（労役の代わり）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rgbClr val="0070C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調</a:t>
                      </a:r>
                      <a:endParaRPr kumimoji="1" lang="ja-JP" altLang="en-US" dirty="0">
                        <a:solidFill>
                          <a:srgbClr val="0070C0"/>
                        </a:solidFill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地方の特産物を納める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rgbClr val="0070C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防人</a:t>
                      </a:r>
                      <a:endParaRPr kumimoji="1" lang="ja-JP" altLang="en-US" dirty="0">
                        <a:solidFill>
                          <a:srgbClr val="0070C0"/>
                        </a:solidFill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北九州の防衛</a:t>
                      </a:r>
                      <a:endParaRPr kumimoji="1" lang="ja-JP" altLang="en-US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5" name="角丸四角形 104"/>
          <p:cNvSpPr/>
          <p:nvPr/>
        </p:nvSpPr>
        <p:spPr>
          <a:xfrm>
            <a:off x="467544" y="2276872"/>
            <a:ext cx="7056785" cy="589100"/>
          </a:xfrm>
          <a:prstGeom prst="roundRect">
            <a:avLst>
              <a:gd name="adj" fmla="val 501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776073" y="2268161"/>
            <a:ext cx="6748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solidFill>
                  <a:srgbClr val="FFFF00"/>
                </a:solidFill>
                <a:latin typeface="HG創英角ｺﾞｼｯｸUB" pitchFamily="49" charset="-128"/>
                <a:ea typeface="HG創英角ｺﾞｼｯｸUB" pitchFamily="49" charset="-128"/>
              </a:rPr>
              <a:t>班田収授法</a:t>
            </a:r>
            <a:r>
              <a:rPr lang="ja-JP" altLang="en-US" sz="3200" dirty="0" smtClean="0">
                <a:solidFill>
                  <a:srgbClr val="FFFF00"/>
                </a:solidFill>
                <a:latin typeface="HG創英角ｺﾞｼｯｸUB" pitchFamily="49" charset="-128"/>
                <a:ea typeface="HG創英角ｺﾞｼｯｸUB" pitchFamily="49" charset="-128"/>
              </a:rPr>
              <a:t>　　　　　</a:t>
            </a:r>
            <a:endParaRPr lang="en-US" altLang="ja-JP" sz="2400" dirty="0">
              <a:solidFill>
                <a:schemeClr val="bg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111" name="正方形/長方形 110"/>
          <p:cNvSpPr/>
          <p:nvPr/>
        </p:nvSpPr>
        <p:spPr>
          <a:xfrm>
            <a:off x="611561" y="2326692"/>
            <a:ext cx="6768752" cy="467711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６ </a:t>
            </a:r>
            <a:r>
              <a:rPr lang="ja-JP" altLang="en-US" sz="16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歳以上の </a:t>
            </a:r>
            <a:r>
              <a:rPr lang="ja-JP" altLang="en-US" sz="24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男女 </a:t>
            </a:r>
            <a:r>
              <a:rPr lang="ja-JP" altLang="en-US" sz="16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に </a:t>
            </a:r>
            <a:r>
              <a:rPr lang="ja-JP" altLang="en-US" sz="24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口分田 </a:t>
            </a:r>
            <a:r>
              <a:rPr lang="ja-JP" altLang="en-US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を与え</a:t>
            </a:r>
            <a:r>
              <a:rPr lang="ja-JP" altLang="en-US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、</a:t>
            </a:r>
            <a:r>
              <a:rPr lang="ja-JP" altLang="en-US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死ねば返させるしくみ</a:t>
            </a:r>
            <a:endParaRPr lang="en-US" altLang="ja-JP" sz="12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15" name="正方形/長方形 114"/>
          <p:cNvSpPr/>
          <p:nvPr/>
        </p:nvSpPr>
        <p:spPr>
          <a:xfrm>
            <a:off x="827584" y="2398160"/>
            <a:ext cx="442993" cy="3465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?</a:t>
            </a:r>
          </a:p>
        </p:txBody>
      </p:sp>
      <p:sp>
        <p:nvSpPr>
          <p:cNvPr id="119" name="正方形/長方形 118"/>
          <p:cNvSpPr/>
          <p:nvPr/>
        </p:nvSpPr>
        <p:spPr>
          <a:xfrm>
            <a:off x="2159733" y="2398160"/>
            <a:ext cx="648072" cy="3465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性別</a:t>
            </a:r>
            <a:endParaRPr lang="en-US" altLang="ja-JP" sz="1600" dirty="0" smtClean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20" name="正方形/長方形 119"/>
          <p:cNvSpPr/>
          <p:nvPr/>
        </p:nvSpPr>
        <p:spPr>
          <a:xfrm>
            <a:off x="3167845" y="2398160"/>
            <a:ext cx="936104" cy="3465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土地</a:t>
            </a:r>
            <a:endParaRPr lang="en-US" altLang="ja-JP" sz="1600" dirty="0" smtClean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21" name="下矢印 120"/>
          <p:cNvSpPr/>
          <p:nvPr/>
        </p:nvSpPr>
        <p:spPr>
          <a:xfrm>
            <a:off x="5118225" y="2865972"/>
            <a:ext cx="576064" cy="347004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角丸四角形 121"/>
          <p:cNvSpPr/>
          <p:nvPr/>
        </p:nvSpPr>
        <p:spPr>
          <a:xfrm>
            <a:off x="467543" y="5288172"/>
            <a:ext cx="5472609" cy="589100"/>
          </a:xfrm>
          <a:prstGeom prst="roundRect">
            <a:avLst>
              <a:gd name="adj" fmla="val 501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539226" y="5351889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  <a:latin typeface="Franklin Gothic Medium" pitchFamily="34" charset="0"/>
                <a:ea typeface="Malgun Gothic" pitchFamily="34" charset="-127"/>
              </a:rPr>
              <a:t>743</a:t>
            </a:r>
            <a:r>
              <a:rPr lang="ja-JP" altLang="en-US" dirty="0" smtClean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年</a:t>
            </a:r>
            <a:endParaRPr lang="en-US" altLang="ja-JP" sz="2400" dirty="0">
              <a:solidFill>
                <a:schemeClr val="bg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128" name="テキスト ボックス 127"/>
          <p:cNvSpPr txBox="1"/>
          <p:nvPr/>
        </p:nvSpPr>
        <p:spPr>
          <a:xfrm>
            <a:off x="1566452" y="5288172"/>
            <a:ext cx="415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FF00"/>
                </a:solidFill>
                <a:latin typeface="HG創英角ｺﾞｼｯｸUB" pitchFamily="49" charset="-128"/>
                <a:ea typeface="HG創英角ｺﾞｼｯｸUB" pitchFamily="49" charset="-128"/>
              </a:rPr>
              <a:t>墾</a:t>
            </a:r>
            <a:r>
              <a:rPr lang="ja-JP" altLang="en-US" sz="3200" dirty="0" smtClean="0">
                <a:solidFill>
                  <a:srgbClr val="FFFF00"/>
                </a:solidFill>
                <a:latin typeface="HG創英角ｺﾞｼｯｸUB" pitchFamily="49" charset="-128"/>
                <a:ea typeface="HG創英角ｺﾞｼｯｸUB" pitchFamily="49" charset="-128"/>
              </a:rPr>
              <a:t>田永年私財法</a:t>
            </a:r>
            <a:r>
              <a:rPr lang="ja-JP" altLang="en-US" sz="2400" dirty="0" smtClean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の制定</a:t>
            </a:r>
            <a:r>
              <a:rPr lang="ja-JP" altLang="en-US" sz="3200" dirty="0" smtClean="0">
                <a:solidFill>
                  <a:srgbClr val="FFFF00"/>
                </a:solidFill>
                <a:latin typeface="HG創英角ｺﾞｼｯｸUB" pitchFamily="49" charset="-128"/>
                <a:ea typeface="HG創英角ｺﾞｼｯｸUB" pitchFamily="49" charset="-128"/>
              </a:rPr>
              <a:t>　　　　　</a:t>
            </a:r>
            <a:endParaRPr lang="en-US" altLang="ja-JP" sz="2400" dirty="0">
              <a:solidFill>
                <a:schemeClr val="bg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588224" y="5288172"/>
            <a:ext cx="2431579" cy="1200329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ja-JP" sz="1200" dirty="0">
                <a:latin typeface="HGP創英角ｺﾞｼｯｸUB" pitchFamily="50" charset="-128"/>
                <a:ea typeface="HGP創英角ｺﾞｼｯｸUB" pitchFamily="50" charset="-128"/>
              </a:rPr>
              <a:t>743</a:t>
            </a:r>
            <a:r>
              <a:rPr lang="ja-JP" altLang="ja-JP" sz="1200" dirty="0"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  <a:r>
              <a:rPr lang="en-US" altLang="ja-JP" sz="1200" dirty="0">
                <a:latin typeface="HGP創英角ｺﾞｼｯｸUB" pitchFamily="50" charset="-128"/>
                <a:ea typeface="HGP創英角ｺﾞｼｯｸUB" pitchFamily="50" charset="-128"/>
              </a:rPr>
              <a:t>(</a:t>
            </a:r>
            <a:r>
              <a:rPr lang="ja-JP" altLang="ja-JP" sz="1200" dirty="0">
                <a:latin typeface="HGP創英角ｺﾞｼｯｸUB" pitchFamily="50" charset="-128"/>
                <a:ea typeface="HGP創英角ｺﾞｼｯｸUB" pitchFamily="50" charset="-128"/>
              </a:rPr>
              <a:t>天平</a:t>
            </a:r>
            <a:r>
              <a:rPr lang="en-US" altLang="ja-JP" sz="1200" dirty="0">
                <a:latin typeface="HGP創英角ｺﾞｼｯｸUB" pitchFamily="50" charset="-128"/>
                <a:ea typeface="HGP創英角ｺﾞｼｯｸUB" pitchFamily="50" charset="-128"/>
              </a:rPr>
              <a:t>15)</a:t>
            </a:r>
            <a:r>
              <a:rPr lang="ja-JP" altLang="ja-JP" sz="1200" dirty="0"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  <a:r>
              <a:rPr lang="en-US" altLang="ja-JP" sz="1200" dirty="0">
                <a:latin typeface="HGP創英角ｺﾞｼｯｸUB" pitchFamily="50" charset="-128"/>
                <a:ea typeface="HGP創英角ｺﾞｼｯｸUB" pitchFamily="50" charset="-128"/>
              </a:rPr>
              <a:t>5</a:t>
            </a:r>
            <a:r>
              <a:rPr lang="ja-JP" altLang="ja-JP" sz="1200" dirty="0" smtClean="0">
                <a:latin typeface="HGP創英角ｺﾞｼｯｸUB" pitchFamily="50" charset="-128"/>
                <a:ea typeface="HGP創英角ｺﾞｼｯｸUB" pitchFamily="50" charset="-128"/>
              </a:rPr>
              <a:t>月</a:t>
            </a: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ja-JP" sz="1200" dirty="0" smtClean="0">
                <a:latin typeface="HGP創英角ｺﾞｼｯｸUB" pitchFamily="50" charset="-128"/>
                <a:ea typeface="HGP創英角ｺﾞｼｯｸUB" pitchFamily="50" charset="-128"/>
              </a:rPr>
              <a:t>養老</a:t>
            </a:r>
            <a:r>
              <a:rPr lang="en-US" altLang="ja-JP" sz="1200" dirty="0">
                <a:latin typeface="HGP創英角ｺﾞｼｯｸUB" pitchFamily="50" charset="-128"/>
                <a:ea typeface="HGP創英角ｺﾞｼｯｸUB" pitchFamily="50" charset="-128"/>
              </a:rPr>
              <a:t>7</a:t>
            </a:r>
            <a:r>
              <a:rPr lang="ja-JP" altLang="ja-JP" sz="1200" dirty="0">
                <a:latin typeface="HGP創英角ｺﾞｼｯｸUB" pitchFamily="50" charset="-128"/>
                <a:ea typeface="HGP創英角ｺﾞｼｯｸUB" pitchFamily="50" charset="-128"/>
              </a:rPr>
              <a:t>年の定めでは，私有の</a:t>
            </a:r>
            <a:r>
              <a:rPr lang="ja-JP" altLang="ja-JP" sz="1200" dirty="0" smtClean="0">
                <a:latin typeface="HGP創英角ｺﾞｼｯｸUB" pitchFamily="50" charset="-128"/>
                <a:ea typeface="HGP創英角ｺﾞｼｯｸUB" pitchFamily="50" charset="-128"/>
              </a:rPr>
              <a:t>期間が</a:t>
            </a:r>
            <a:r>
              <a:rPr lang="ja-JP" altLang="ja-JP" sz="1200" dirty="0">
                <a:latin typeface="HGP創英角ｺﾞｼｯｸUB" pitchFamily="50" charset="-128"/>
                <a:ea typeface="HGP創英角ｺﾞｼｯｸUB" pitchFamily="50" charset="-128"/>
              </a:rPr>
              <a:t>過ぎると公地となるため，</a:t>
            </a:r>
            <a:r>
              <a:rPr lang="ja-JP" altLang="ja-JP" sz="1200" dirty="0" smtClean="0">
                <a:latin typeface="HGP創英角ｺﾞｼｯｸUB" pitchFamily="50" charset="-128"/>
                <a:ea typeface="HGP創英角ｺﾞｼｯｸUB" pitchFamily="50" charset="-128"/>
              </a:rPr>
              <a:t>農民が</a:t>
            </a:r>
            <a:r>
              <a:rPr lang="ja-JP" altLang="ja-JP" sz="1200" dirty="0">
                <a:latin typeface="HGP創英角ｺﾞｼｯｸUB" pitchFamily="50" charset="-128"/>
                <a:ea typeface="HGP創英角ｺﾞｼｯｸUB" pitchFamily="50" charset="-128"/>
              </a:rPr>
              <a:t>たがやす気をなくして，開墾</a:t>
            </a:r>
            <a:r>
              <a:rPr lang="ja-JP" altLang="ja-JP" sz="1200" dirty="0" smtClean="0">
                <a:latin typeface="HGP創英角ｺﾞｼｯｸUB" pitchFamily="50" charset="-128"/>
                <a:ea typeface="HGP創英角ｺﾞｼｯｸUB" pitchFamily="50" charset="-128"/>
              </a:rPr>
              <a:t>した</a:t>
            </a:r>
            <a:r>
              <a:rPr lang="ja-JP" altLang="ja-JP" sz="1200" dirty="0">
                <a:latin typeface="HGP創英角ｺﾞｼｯｸUB" pitchFamily="50" charset="-128"/>
                <a:ea typeface="HGP創英角ｺﾞｼｯｸUB" pitchFamily="50" charset="-128"/>
              </a:rPr>
              <a:t>田がふたたび荒れてしまう。</a:t>
            </a:r>
            <a:r>
              <a:rPr lang="ja-JP" altLang="ja-JP" sz="1200" dirty="0" smtClean="0">
                <a:latin typeface="HGP創英角ｺﾞｼｯｸUB" pitchFamily="50" charset="-128"/>
                <a:ea typeface="HGP創英角ｺﾞｼｯｸUB" pitchFamily="50" charset="-128"/>
              </a:rPr>
              <a:t>そこで</a:t>
            </a:r>
            <a:r>
              <a:rPr lang="ja-JP" altLang="ja-JP" sz="1200" dirty="0">
                <a:latin typeface="HGP創英角ｺﾞｼｯｸUB" pitchFamily="50" charset="-128"/>
                <a:ea typeface="HGP創英角ｺﾞｼｯｸUB" pitchFamily="50" charset="-128"/>
              </a:rPr>
              <a:t>今後は</a:t>
            </a:r>
            <a:r>
              <a:rPr lang="ja-JP" altLang="ja-JP" sz="120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永久に私有を許す</a:t>
            </a:r>
            <a:r>
              <a:rPr lang="ja-JP" altLang="ja-JP" sz="1200" dirty="0">
                <a:latin typeface="HGP創英角ｺﾞｼｯｸUB" pitchFamily="50" charset="-128"/>
                <a:ea typeface="HGP創英角ｺﾞｼｯｸUB" pitchFamily="50" charset="-128"/>
              </a:rPr>
              <a:t>。</a:t>
            </a:r>
            <a:endParaRPr kumimoji="1" lang="ja-JP" altLang="en-US" sz="12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14" b="96915" l="7463" r="88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964" y="3077742"/>
            <a:ext cx="363956" cy="2113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" name="正方形/長方形 129"/>
          <p:cNvSpPr/>
          <p:nvPr/>
        </p:nvSpPr>
        <p:spPr>
          <a:xfrm>
            <a:off x="1566451" y="5351889"/>
            <a:ext cx="4157677" cy="467711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新たに開墾した土地は</a:t>
            </a:r>
            <a:r>
              <a:rPr lang="ja-JP" altLang="en-US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永久に私有</a:t>
            </a:r>
            <a:r>
              <a:rPr lang="ja-JP" altLang="en-US" sz="16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できる制度</a:t>
            </a:r>
            <a:endParaRPr lang="en-US" altLang="ja-JP" sz="10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31" name="下矢印 130"/>
          <p:cNvSpPr/>
          <p:nvPr/>
        </p:nvSpPr>
        <p:spPr>
          <a:xfrm>
            <a:off x="859243" y="2852936"/>
            <a:ext cx="576064" cy="2422200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7587989" y="3995322"/>
            <a:ext cx="1431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５</a:t>
            </a:r>
            <a:r>
              <a:rPr lang="ja-JP" altLang="en-US" sz="1400" dirty="0">
                <a:latin typeface="HGP創英角ｺﾞｼｯｸUB" pitchFamily="50" charset="-128"/>
                <a:ea typeface="HGP創英角ｺﾞｼｯｸUB" pitchFamily="50" charset="-128"/>
              </a:rPr>
              <a:t>人</a:t>
            </a:r>
            <a:endParaRPr lang="en-US" altLang="ja-JP" sz="1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33" name="正方形/長方形 132"/>
          <p:cNvSpPr/>
          <p:nvPr/>
        </p:nvSpPr>
        <p:spPr>
          <a:xfrm>
            <a:off x="7596335" y="4022115"/>
            <a:ext cx="1423467" cy="63080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上</a:t>
            </a:r>
            <a:r>
              <a:rPr lang="ja-JP" altLang="en-US" sz="12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の戸籍では何人に土地が与えられたか？</a:t>
            </a:r>
            <a:endParaRPr lang="en-US" altLang="ja-JP" sz="1200" dirty="0" smtClean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34" name="正方形/長方形 133"/>
          <p:cNvSpPr/>
          <p:nvPr/>
        </p:nvSpPr>
        <p:spPr>
          <a:xfrm>
            <a:off x="3539898" y="3645024"/>
            <a:ext cx="1027226" cy="3276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srgbClr val="FFFF00"/>
                </a:solidFill>
                <a:latin typeface="HGP創英角ｺﾞｼｯｸUB" pitchFamily="50" charset="-128"/>
                <a:ea typeface="HGP創英角ｺﾞｼｯｸUB" pitchFamily="50" charset="-128"/>
              </a:rPr>
              <a:t>?</a:t>
            </a:r>
          </a:p>
        </p:txBody>
      </p:sp>
      <p:sp>
        <p:nvSpPr>
          <p:cNvPr id="135" name="正方形/長方形 134"/>
          <p:cNvSpPr/>
          <p:nvPr/>
        </p:nvSpPr>
        <p:spPr>
          <a:xfrm>
            <a:off x="3539898" y="4020263"/>
            <a:ext cx="1027226" cy="3276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srgbClr val="FFFF00"/>
                </a:solidFill>
                <a:latin typeface="HGP創英角ｺﾞｼｯｸUB" pitchFamily="50" charset="-128"/>
                <a:ea typeface="HGP創英角ｺﾞｼｯｸUB" pitchFamily="50" charset="-128"/>
              </a:rPr>
              <a:t>?</a:t>
            </a:r>
          </a:p>
        </p:txBody>
      </p:sp>
      <p:sp>
        <p:nvSpPr>
          <p:cNvPr id="136" name="正方形/長方形 135"/>
          <p:cNvSpPr/>
          <p:nvPr/>
        </p:nvSpPr>
        <p:spPr>
          <a:xfrm>
            <a:off x="3539898" y="4395432"/>
            <a:ext cx="1027226" cy="3276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srgbClr val="FFFF00"/>
                </a:solidFill>
                <a:latin typeface="HGP創英角ｺﾞｼｯｸUB" pitchFamily="50" charset="-128"/>
                <a:ea typeface="HGP創英角ｺﾞｼｯｸUB" pitchFamily="50" charset="-128"/>
              </a:rPr>
              <a:t>?</a:t>
            </a:r>
          </a:p>
        </p:txBody>
      </p:sp>
      <p:sp>
        <p:nvSpPr>
          <p:cNvPr id="137" name="正方形/長方形 136"/>
          <p:cNvSpPr/>
          <p:nvPr/>
        </p:nvSpPr>
        <p:spPr>
          <a:xfrm>
            <a:off x="3539898" y="4768241"/>
            <a:ext cx="1027226" cy="3276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srgbClr val="FFFF00"/>
                </a:solidFill>
                <a:latin typeface="HGP創英角ｺﾞｼｯｸUB" pitchFamily="50" charset="-128"/>
                <a:ea typeface="HGP創英角ｺﾞｼｯｸUB" pitchFamily="50" charset="-128"/>
              </a:rPr>
              <a:t>?</a:t>
            </a:r>
          </a:p>
        </p:txBody>
      </p:sp>
      <p:sp>
        <p:nvSpPr>
          <p:cNvPr id="138" name="テキスト ボックス 137"/>
          <p:cNvSpPr txBox="1"/>
          <p:nvPr/>
        </p:nvSpPr>
        <p:spPr>
          <a:xfrm rot="16200000">
            <a:off x="-281323" y="3730635"/>
            <a:ext cx="1959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</a:rPr>
              <a:t>人口増加による土地の不足を解消するため</a:t>
            </a:r>
            <a:endParaRPr lang="en-US" altLang="ja-JP" sz="12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cxnSp>
        <p:nvCxnSpPr>
          <p:cNvPr id="28" name="直線矢印コネクタ 27"/>
          <p:cNvCxnSpPr/>
          <p:nvPr/>
        </p:nvCxnSpPr>
        <p:spPr>
          <a:xfrm flipH="1">
            <a:off x="3167845" y="4559241"/>
            <a:ext cx="342293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正方形/長方形 138"/>
          <p:cNvSpPr/>
          <p:nvPr/>
        </p:nvSpPr>
        <p:spPr>
          <a:xfrm>
            <a:off x="2231740" y="3837549"/>
            <a:ext cx="360039" cy="5935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?</a:t>
            </a:r>
          </a:p>
        </p:txBody>
      </p:sp>
      <p:sp>
        <p:nvSpPr>
          <p:cNvPr id="2054" name="角丸四角形吹き出し 2053"/>
          <p:cNvSpPr/>
          <p:nvPr/>
        </p:nvSpPr>
        <p:spPr>
          <a:xfrm>
            <a:off x="1822630" y="3039474"/>
            <a:ext cx="877162" cy="2056386"/>
          </a:xfrm>
          <a:prstGeom prst="wedgeRoundRectCallout">
            <a:avLst>
              <a:gd name="adj1" fmla="val 63286"/>
              <a:gd name="adj2" fmla="val 5207"/>
              <a:gd name="adj3" fmla="val 16667"/>
            </a:avLst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テキスト ボックス 141"/>
          <p:cNvSpPr txBox="1"/>
          <p:nvPr/>
        </p:nvSpPr>
        <p:spPr>
          <a:xfrm>
            <a:off x="827584" y="5949280"/>
            <a:ext cx="3725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貴族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や寺社が　</a:t>
            </a:r>
            <a:r>
              <a:rPr lang="ja-JP" altLang="en-US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私有地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を広げる</a:t>
            </a:r>
            <a:endParaRPr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059" name="テキスト ボックス 2058"/>
          <p:cNvSpPr txBox="1"/>
          <p:nvPr/>
        </p:nvSpPr>
        <p:spPr>
          <a:xfrm>
            <a:off x="2591780" y="6228020"/>
            <a:ext cx="133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HGP創英角ｺﾞｼｯｸUB" pitchFamily="50" charset="-128"/>
                <a:ea typeface="HGP創英角ｺﾞｼｯｸUB" pitchFamily="50" charset="-128"/>
              </a:rPr>
              <a:t>のちの　</a:t>
            </a:r>
            <a:r>
              <a:rPr kumimoji="1" lang="ja-JP" altLang="en-US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荘園</a:t>
            </a:r>
            <a:endParaRPr kumimoji="1" lang="ja-JP" altLang="en-US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47" name="下矢印 146"/>
          <p:cNvSpPr/>
          <p:nvPr/>
        </p:nvSpPr>
        <p:spPr>
          <a:xfrm rot="16200000">
            <a:off x="4189683" y="5982164"/>
            <a:ext cx="255091" cy="327951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テキスト ボックス 149"/>
          <p:cNvSpPr txBox="1"/>
          <p:nvPr/>
        </p:nvSpPr>
        <p:spPr>
          <a:xfrm>
            <a:off x="4499992" y="59492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公地・公民 </a:t>
            </a: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がくずれる</a:t>
            </a:r>
            <a:endParaRPr lang="en-US" altLang="ja-JP" sz="1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pSp>
        <p:nvGrpSpPr>
          <p:cNvPr id="2064" name="グループ化 2063"/>
          <p:cNvGrpSpPr/>
          <p:nvPr/>
        </p:nvGrpSpPr>
        <p:grpSpPr>
          <a:xfrm>
            <a:off x="2356968" y="5993362"/>
            <a:ext cx="792088" cy="459974"/>
            <a:chOff x="2356968" y="5993362"/>
            <a:chExt cx="792088" cy="459974"/>
          </a:xfrm>
        </p:grpSpPr>
        <p:cxnSp>
          <p:nvCxnSpPr>
            <p:cNvPr id="146" name="直線コネクタ 145"/>
            <p:cNvCxnSpPr/>
            <p:nvPr/>
          </p:nvCxnSpPr>
          <p:spPr>
            <a:xfrm>
              <a:off x="2483769" y="6453336"/>
              <a:ext cx="16402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8" name="正方形/長方形 2057"/>
            <p:cNvSpPr/>
            <p:nvPr/>
          </p:nvSpPr>
          <p:spPr>
            <a:xfrm>
              <a:off x="2356968" y="5993362"/>
              <a:ext cx="792088" cy="280323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1" name="直線コネクタ 150"/>
            <p:cNvCxnSpPr/>
            <p:nvPr/>
          </p:nvCxnSpPr>
          <p:spPr>
            <a:xfrm>
              <a:off x="2483769" y="6273685"/>
              <a:ext cx="0" cy="17965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3" name="グループ化 2062"/>
          <p:cNvGrpSpPr/>
          <p:nvPr/>
        </p:nvGrpSpPr>
        <p:grpSpPr>
          <a:xfrm>
            <a:off x="561451" y="5877272"/>
            <a:ext cx="327951" cy="396413"/>
            <a:chOff x="561451" y="5877272"/>
            <a:chExt cx="327951" cy="396413"/>
          </a:xfrm>
        </p:grpSpPr>
        <p:sp>
          <p:nvSpPr>
            <p:cNvPr id="140" name="下矢印 139"/>
            <p:cNvSpPr/>
            <p:nvPr/>
          </p:nvSpPr>
          <p:spPr>
            <a:xfrm rot="16200000">
              <a:off x="597881" y="5982164"/>
              <a:ext cx="255091" cy="327951"/>
            </a:xfrm>
            <a:prstGeom prst="down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2" name="正方形/長方形 2061"/>
            <p:cNvSpPr/>
            <p:nvPr/>
          </p:nvSpPr>
          <p:spPr>
            <a:xfrm>
              <a:off x="561451" y="5877272"/>
              <a:ext cx="136926" cy="26886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4" name="正方形/長方形 153"/>
          <p:cNvSpPr/>
          <p:nvPr/>
        </p:nvSpPr>
        <p:spPr>
          <a:xfrm>
            <a:off x="3146479" y="6315240"/>
            <a:ext cx="648072" cy="282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noFill/>
                <a:latin typeface="HGP創英角ｺﾞｼｯｸUB" pitchFamily="50" charset="-128"/>
                <a:ea typeface="HGP創英角ｺﾞｼｯｸUB" pitchFamily="50" charset="-128"/>
              </a:rPr>
              <a:t>？</a:t>
            </a:r>
            <a:endParaRPr lang="en-US" altLang="ja-JP" sz="1600" dirty="0" smtClean="0">
              <a:noFill/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55" name="正方形/長方形 154"/>
          <p:cNvSpPr/>
          <p:nvPr/>
        </p:nvSpPr>
        <p:spPr>
          <a:xfrm>
            <a:off x="4470152" y="6011705"/>
            <a:ext cx="1145963" cy="282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noFill/>
                <a:latin typeface="HGP創英角ｺﾞｼｯｸUB" pitchFamily="50" charset="-128"/>
                <a:ea typeface="HGP創英角ｺﾞｼｯｸUB" pitchFamily="50" charset="-128"/>
              </a:rPr>
              <a:t>？</a:t>
            </a:r>
            <a:endParaRPr lang="en-US" altLang="ja-JP" sz="1600" dirty="0" smtClean="0">
              <a:noFill/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9854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541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41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41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41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41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41" fill="hold"/>
                                        <p:tgtEl>
                                          <p:spTgt spid="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541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41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41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541" fill="hold"/>
                                        <p:tgtEl>
                                          <p:spTgt spid="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541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</p:childTnLst>
        </p:cTn>
      </p:par>
    </p:tnLst>
    <p:bldLst>
      <p:bldP spid="111" grpId="0" animBg="1"/>
      <p:bldP spid="115" grpId="0" animBg="1"/>
      <p:bldP spid="119" grpId="0" animBg="1"/>
      <p:bldP spid="120" grpId="0" animBg="1"/>
      <p:bldP spid="130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9" grpId="0" animBg="1"/>
      <p:bldP spid="142" grpId="0"/>
      <p:bldP spid="2059" grpId="0"/>
      <p:bldP spid="147" grpId="0" animBg="1"/>
      <p:bldP spid="150" grpId="0"/>
      <p:bldP spid="154" grpId="0" animBg="1"/>
      <p:bldP spid="1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正方形/長方形 149"/>
          <p:cNvSpPr/>
          <p:nvPr/>
        </p:nvSpPr>
        <p:spPr>
          <a:xfrm>
            <a:off x="4572000" y="2388248"/>
            <a:ext cx="4497832" cy="1328784"/>
          </a:xfrm>
          <a:prstGeom prst="rect">
            <a:avLst/>
          </a:prstGeom>
          <a:solidFill>
            <a:schemeClr val="accent6">
              <a:lumMod val="75000"/>
              <a:alpha val="2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正方形/長方形 129"/>
          <p:cNvSpPr/>
          <p:nvPr/>
        </p:nvSpPr>
        <p:spPr>
          <a:xfrm>
            <a:off x="251520" y="3717032"/>
            <a:ext cx="8818312" cy="3140968"/>
          </a:xfrm>
          <a:prstGeom prst="rect">
            <a:avLst/>
          </a:prstGeom>
          <a:solidFill>
            <a:schemeClr val="accent6">
              <a:lumMod val="75000"/>
              <a:alpha val="2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-27384"/>
            <a:ext cx="7020272" cy="14401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フローチャート : 書類 3"/>
          <p:cNvSpPr/>
          <p:nvPr/>
        </p:nvSpPr>
        <p:spPr>
          <a:xfrm>
            <a:off x="458855" y="284697"/>
            <a:ext cx="1952905" cy="927461"/>
          </a:xfrm>
          <a:prstGeom prst="flowChartDocumen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178" y="55639"/>
            <a:ext cx="1820443" cy="135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テキスト ボックス 39"/>
          <p:cNvSpPr txBox="1"/>
          <p:nvPr/>
        </p:nvSpPr>
        <p:spPr>
          <a:xfrm>
            <a:off x="649139" y="395953"/>
            <a:ext cx="1690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prstClr val="black"/>
                </a:solidFill>
                <a:latin typeface="UD デジタル 教科書体 NP-B" pitchFamily="18" charset="-128"/>
                <a:ea typeface="UD デジタル 教科書体 NP-B" pitchFamily="18" charset="-128"/>
              </a:rPr>
              <a:t>File</a:t>
            </a:r>
            <a:r>
              <a:rPr lang="ja-JP" altLang="en-US" sz="3200" dirty="0" smtClean="0">
                <a:solidFill>
                  <a:prstClr val="black"/>
                </a:solidFill>
                <a:latin typeface="UD デジタル 教科書体 NP-B" pitchFamily="18" charset="-128"/>
                <a:ea typeface="UD デジタル 教科書体 NP-B" pitchFamily="18" charset="-128"/>
              </a:rPr>
              <a:t>４</a:t>
            </a:r>
            <a:endParaRPr lang="ja-JP" altLang="en-US" sz="3200" dirty="0">
              <a:solidFill>
                <a:prstClr val="black"/>
              </a:solidFill>
              <a:latin typeface="UD デジタル 教科書体 NP-B" pitchFamily="18" charset="-128"/>
              <a:ea typeface="UD デジタル 教科書体 NP-B" pitchFamily="18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699792" y="188640"/>
            <a:ext cx="5184576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solidFill>
                  <a:prstClr val="white"/>
                </a:solidFill>
                <a:latin typeface="UD デジタル 教科書体 N-B" pitchFamily="17" charset="-128"/>
                <a:ea typeface="UD デジタル 教科書体 N-B" pitchFamily="17" charset="-128"/>
              </a:rPr>
              <a:t>奈良</a:t>
            </a:r>
            <a:r>
              <a:rPr lang="ja-JP" altLang="en-US" sz="5400" dirty="0" smtClean="0">
                <a:solidFill>
                  <a:prstClr val="white"/>
                </a:solidFill>
                <a:latin typeface="UD デジタル 教科書体 N-B" pitchFamily="17" charset="-128"/>
                <a:ea typeface="UD デジタル 教科書体 N-B" pitchFamily="17" charset="-128"/>
              </a:rPr>
              <a:t>時代</a:t>
            </a:r>
            <a:endParaRPr lang="ja-JP" altLang="en-US" sz="5400" dirty="0">
              <a:solidFill>
                <a:prstClr val="white"/>
              </a:solidFill>
              <a:latin typeface="UD デジタル 教科書体 N-B" pitchFamily="17" charset="-128"/>
              <a:ea typeface="UD デジタル 教科書体 N-B" pitchFamily="17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1691680" y="1565503"/>
            <a:ext cx="5112568" cy="6178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907704" y="1556792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HG創英角ｺﾞｼｯｸUB" pitchFamily="49" charset="-128"/>
                <a:ea typeface="HG創英角ｺﾞｼｯｸUB" pitchFamily="49" charset="-128"/>
              </a:rPr>
              <a:t>奈良時代</a:t>
            </a:r>
            <a:r>
              <a:rPr lang="ja-JP" altLang="en-US" sz="3200" dirty="0" smtClean="0">
                <a:latin typeface="HG創英角ｺﾞｼｯｸUB" pitchFamily="49" charset="-128"/>
                <a:ea typeface="HG創英角ｺﾞｼｯｸUB" pitchFamily="49" charset="-128"/>
              </a:rPr>
              <a:t>の文化</a:t>
            </a:r>
            <a:endParaRPr lang="en-US" altLang="ja-JP" sz="24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467544" y="1565503"/>
            <a:ext cx="1224136" cy="617874"/>
          </a:xfrm>
          <a:prstGeom prst="roundRect">
            <a:avLst>
              <a:gd name="adj" fmla="val 10988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84325" y="1598602"/>
            <a:ext cx="1107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prstClr val="white"/>
                </a:solidFill>
                <a:latin typeface="HG創英角ｺﾞｼｯｸUB" pitchFamily="49" charset="-128"/>
                <a:ea typeface="HG創英角ｺﾞｼｯｸUB" pitchFamily="49" charset="-128"/>
              </a:rPr>
              <a:t>解説</a:t>
            </a:r>
            <a:endParaRPr lang="en-US" altLang="ja-JP" sz="1200" dirty="0">
              <a:solidFill>
                <a:prstClr val="white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pic>
        <p:nvPicPr>
          <p:cNvPr id="66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29328" y="907358"/>
            <a:ext cx="609600" cy="609600"/>
          </a:xfrm>
          <a:prstGeom prst="rect">
            <a:avLst/>
          </a:prstGeom>
        </p:spPr>
      </p:pic>
      <p:pic>
        <p:nvPicPr>
          <p:cNvPr id="67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97545" y="2203503"/>
            <a:ext cx="609600" cy="609600"/>
          </a:xfrm>
          <a:prstGeom prst="rect">
            <a:avLst/>
          </a:prstGeom>
        </p:spPr>
      </p:pic>
      <p:pic>
        <p:nvPicPr>
          <p:cNvPr id="70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67601" y="1545903"/>
            <a:ext cx="609600" cy="609600"/>
          </a:xfrm>
          <a:prstGeom prst="rect">
            <a:avLst/>
          </a:prstGeom>
        </p:spPr>
      </p:pic>
      <p:pic>
        <p:nvPicPr>
          <p:cNvPr id="74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29395" y="2830105"/>
            <a:ext cx="609600" cy="609600"/>
          </a:xfrm>
          <a:prstGeom prst="rect">
            <a:avLst/>
          </a:prstGeom>
        </p:spPr>
      </p:pic>
      <p:pic>
        <p:nvPicPr>
          <p:cNvPr id="75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97612" y="4126250"/>
            <a:ext cx="609600" cy="609600"/>
          </a:xfrm>
          <a:prstGeom prst="rect">
            <a:avLst/>
          </a:prstGeom>
        </p:spPr>
      </p:pic>
      <p:pic>
        <p:nvPicPr>
          <p:cNvPr id="79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67668" y="3468650"/>
            <a:ext cx="609600" cy="609600"/>
          </a:xfrm>
          <a:prstGeom prst="rect">
            <a:avLst/>
          </a:prstGeom>
        </p:spPr>
      </p:pic>
      <p:pic>
        <p:nvPicPr>
          <p:cNvPr id="80" name="nyu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04648" y="4835624"/>
            <a:ext cx="609600" cy="609600"/>
          </a:xfrm>
          <a:prstGeom prst="rect">
            <a:avLst/>
          </a:prstGeom>
        </p:spPr>
      </p:pic>
      <p:pic>
        <p:nvPicPr>
          <p:cNvPr id="81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04648" y="907358"/>
            <a:ext cx="609600" cy="609600"/>
          </a:xfrm>
          <a:prstGeom prst="rect">
            <a:avLst/>
          </a:prstGeom>
        </p:spPr>
      </p:pic>
      <p:pic>
        <p:nvPicPr>
          <p:cNvPr id="82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72865" y="2203503"/>
            <a:ext cx="609600" cy="609600"/>
          </a:xfrm>
          <a:prstGeom prst="rect">
            <a:avLst/>
          </a:prstGeom>
        </p:spPr>
      </p:pic>
      <p:pic>
        <p:nvPicPr>
          <p:cNvPr id="83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42921" y="1545903"/>
            <a:ext cx="609600" cy="609600"/>
          </a:xfrm>
          <a:prstGeom prst="rect">
            <a:avLst/>
          </a:prstGeom>
        </p:spPr>
      </p:pic>
      <p:pic>
        <p:nvPicPr>
          <p:cNvPr id="84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04715" y="2830105"/>
            <a:ext cx="609600" cy="609600"/>
          </a:xfrm>
          <a:prstGeom prst="rect">
            <a:avLst/>
          </a:prstGeom>
        </p:spPr>
      </p:pic>
      <p:pic>
        <p:nvPicPr>
          <p:cNvPr id="85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72932" y="4126250"/>
            <a:ext cx="609600" cy="609600"/>
          </a:xfrm>
          <a:prstGeom prst="rect">
            <a:avLst/>
          </a:prstGeom>
        </p:spPr>
      </p:pic>
      <p:pic>
        <p:nvPicPr>
          <p:cNvPr id="86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42988" y="3468650"/>
            <a:ext cx="609600" cy="609600"/>
          </a:xfrm>
          <a:prstGeom prst="rect">
            <a:avLst/>
          </a:prstGeom>
        </p:spPr>
      </p:pic>
      <p:pic>
        <p:nvPicPr>
          <p:cNvPr id="87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12908" y="824430"/>
            <a:ext cx="609600" cy="609600"/>
          </a:xfrm>
          <a:prstGeom prst="rect">
            <a:avLst/>
          </a:prstGeom>
        </p:spPr>
      </p:pic>
      <p:pic>
        <p:nvPicPr>
          <p:cNvPr id="88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44691" y="2120575"/>
            <a:ext cx="609600" cy="609600"/>
          </a:xfrm>
          <a:prstGeom prst="rect">
            <a:avLst/>
          </a:prstGeom>
        </p:spPr>
      </p:pic>
      <p:pic>
        <p:nvPicPr>
          <p:cNvPr id="89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74635" y="1462975"/>
            <a:ext cx="609600" cy="609600"/>
          </a:xfrm>
          <a:prstGeom prst="rect">
            <a:avLst/>
          </a:prstGeom>
        </p:spPr>
      </p:pic>
      <p:pic>
        <p:nvPicPr>
          <p:cNvPr id="90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12841" y="2747177"/>
            <a:ext cx="609600" cy="609600"/>
          </a:xfrm>
          <a:prstGeom prst="rect">
            <a:avLst/>
          </a:prstGeom>
        </p:spPr>
      </p:pic>
      <p:pic>
        <p:nvPicPr>
          <p:cNvPr id="91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44624" y="4043322"/>
            <a:ext cx="609600" cy="609600"/>
          </a:xfrm>
          <a:prstGeom prst="rect">
            <a:avLst/>
          </a:prstGeom>
        </p:spPr>
      </p:pic>
      <p:pic>
        <p:nvPicPr>
          <p:cNvPr id="92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74568" y="3385722"/>
            <a:ext cx="609600" cy="609600"/>
          </a:xfrm>
          <a:prstGeom prst="rect">
            <a:avLst/>
          </a:prstGeom>
        </p:spPr>
      </p:pic>
      <p:pic>
        <p:nvPicPr>
          <p:cNvPr id="71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90996" y="4860290"/>
            <a:ext cx="609600" cy="609600"/>
          </a:xfrm>
          <a:prstGeom prst="rect">
            <a:avLst/>
          </a:prstGeom>
        </p:spPr>
      </p:pic>
      <p:pic>
        <p:nvPicPr>
          <p:cNvPr id="72" name="decision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97612" y="5491405"/>
            <a:ext cx="609600" cy="609600"/>
          </a:xfrm>
          <a:prstGeom prst="rect">
            <a:avLst/>
          </a:prstGeom>
        </p:spPr>
      </p:pic>
      <p:sp>
        <p:nvSpPr>
          <p:cNvPr id="12" name="AutoShape 2" descr="鉄剣・鉄刀銘文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3" name="AutoShape 4" descr="鉄剣・鉄刀銘文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4" name="AutoShape 6" descr="鉄剣・鉄刀銘文 - Wikiped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05" name="角丸四角形 104"/>
          <p:cNvSpPr/>
          <p:nvPr/>
        </p:nvSpPr>
        <p:spPr>
          <a:xfrm>
            <a:off x="480484" y="2508303"/>
            <a:ext cx="1622560" cy="1052494"/>
          </a:xfrm>
          <a:prstGeom prst="roundRect">
            <a:avLst>
              <a:gd name="adj" fmla="val 7576"/>
            </a:avLst>
          </a:prstGeom>
          <a:solidFill>
            <a:srgbClr val="00B0F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角丸四角形 110"/>
          <p:cNvSpPr/>
          <p:nvPr/>
        </p:nvSpPr>
        <p:spPr>
          <a:xfrm>
            <a:off x="768515" y="2352647"/>
            <a:ext cx="1019261" cy="253229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</a:rPr>
              <a:t>中国</a:t>
            </a:r>
          </a:p>
        </p:txBody>
      </p:sp>
      <p:sp>
        <p:nvSpPr>
          <p:cNvPr id="115" name="角丸四角形 114"/>
          <p:cNvSpPr/>
          <p:nvPr/>
        </p:nvSpPr>
        <p:spPr>
          <a:xfrm>
            <a:off x="768515" y="2780928"/>
            <a:ext cx="1019261" cy="638546"/>
          </a:xfrm>
          <a:prstGeom prst="roundRect">
            <a:avLst>
              <a:gd name="adj" fmla="val 5016"/>
            </a:avLst>
          </a:prstGeom>
          <a:solidFill>
            <a:srgbClr val="0070C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唐</a:t>
            </a:r>
            <a:endParaRPr lang="ja-JP" altLang="en-US" sz="20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" name="左矢印 1"/>
          <p:cNvSpPr/>
          <p:nvPr/>
        </p:nvSpPr>
        <p:spPr>
          <a:xfrm>
            <a:off x="2103044" y="2830105"/>
            <a:ext cx="1460844" cy="272261"/>
          </a:xfrm>
          <a:prstGeom prst="lef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角丸四角形 115"/>
          <p:cNvSpPr/>
          <p:nvPr/>
        </p:nvSpPr>
        <p:spPr>
          <a:xfrm>
            <a:off x="3357013" y="2858384"/>
            <a:ext cx="1019261" cy="49860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</a:rPr>
              <a:t>日本</a:t>
            </a:r>
            <a:endParaRPr lang="ja-JP" altLang="en-US" sz="1100" dirty="0">
              <a:solidFill>
                <a:prstClr val="white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20" name="左矢印 119"/>
          <p:cNvSpPr/>
          <p:nvPr/>
        </p:nvSpPr>
        <p:spPr>
          <a:xfrm flipH="1">
            <a:off x="2103044" y="3068960"/>
            <a:ext cx="1253969" cy="272261"/>
          </a:xfrm>
          <a:prstGeom prst="lef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1" name="Picture 2" descr="大仏殿｜参拝のご案内｜華厳宗大本山 東大寺 公式ホームページ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56" y="4735851"/>
            <a:ext cx="1994304" cy="1246440"/>
          </a:xfrm>
          <a:prstGeom prst="roundRect">
            <a:avLst>
              <a:gd name="adj" fmla="val 5489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5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2" descr="正倉院とその至宝をVR化！「正倉院—時を超える想い」 | 青い日記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391" y="5623992"/>
            <a:ext cx="1883321" cy="1054660"/>
          </a:xfrm>
          <a:prstGeom prst="roundRect">
            <a:avLst>
              <a:gd name="adj" fmla="val 513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5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2611096"/>
            <a:ext cx="1058679" cy="961920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123728" y="234888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kumimoji="1" lang="ja-JP" altLang="en-US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遣唐使　</a:t>
            </a:r>
            <a:r>
              <a:rPr kumimoji="1" lang="ja-JP" altLang="en-US" sz="1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の派遣</a:t>
            </a:r>
            <a:endParaRPr kumimoji="1" lang="ja-JP" altLang="en-US" sz="1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23" name="正方形/長方形 122"/>
          <p:cNvSpPr/>
          <p:nvPr/>
        </p:nvSpPr>
        <p:spPr>
          <a:xfrm>
            <a:off x="900591" y="2858384"/>
            <a:ext cx="791089" cy="4986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王朝名</a:t>
            </a:r>
            <a:endParaRPr lang="en-US" altLang="ja-JP" sz="14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28" name="正方形/長方形 127"/>
          <p:cNvSpPr/>
          <p:nvPr/>
        </p:nvSpPr>
        <p:spPr>
          <a:xfrm>
            <a:off x="2123728" y="2425375"/>
            <a:ext cx="1080120" cy="35974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使い</a:t>
            </a:r>
            <a:endParaRPr lang="en-US" altLang="ja-JP" sz="1400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29" name="テキスト ボックス 128"/>
          <p:cNvSpPr txBox="1"/>
          <p:nvPr/>
        </p:nvSpPr>
        <p:spPr>
          <a:xfrm>
            <a:off x="2187736" y="3311406"/>
            <a:ext cx="1376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制度</a:t>
            </a:r>
            <a:r>
              <a:rPr lang="ja-JP" altLang="en-US" sz="1100" dirty="0" smtClean="0">
                <a:latin typeface="HGP創英角ｺﾞｼｯｸUB" pitchFamily="50" charset="-128"/>
                <a:ea typeface="HGP創英角ｺﾞｼｯｸUB" pitchFamily="50" charset="-128"/>
              </a:rPr>
              <a:t>や文化の影響</a:t>
            </a:r>
            <a:endParaRPr lang="en-US" altLang="ja-JP" sz="11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31" name="正方形/長方形 130"/>
          <p:cNvSpPr/>
          <p:nvPr/>
        </p:nvSpPr>
        <p:spPr>
          <a:xfrm>
            <a:off x="424776" y="3852792"/>
            <a:ext cx="2661368" cy="5590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3756495" y="3789040"/>
            <a:ext cx="1707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</a:rPr>
              <a:t>遣唐使を通じて中国の影響を受けた国際色豊かな仏教文化</a:t>
            </a:r>
            <a:endParaRPr kumimoji="1" lang="ja-JP" altLang="en-US" sz="12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35" name="テキスト ボックス 134"/>
          <p:cNvSpPr txBox="1"/>
          <p:nvPr/>
        </p:nvSpPr>
        <p:spPr>
          <a:xfrm>
            <a:off x="971600" y="393305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天平</a:t>
            </a:r>
            <a:r>
              <a:rPr lang="ja-JP" altLang="en-US" sz="24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文化</a:t>
            </a:r>
            <a:endParaRPr kumimoji="1" lang="ja-JP" altLang="en-US" sz="24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34" name="正方形/長方形 133"/>
          <p:cNvSpPr/>
          <p:nvPr/>
        </p:nvSpPr>
        <p:spPr>
          <a:xfrm>
            <a:off x="1002904" y="3932920"/>
            <a:ext cx="1336848" cy="39882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何</a:t>
            </a:r>
            <a:r>
              <a:rPr lang="ja-JP" altLang="en-US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文化？</a:t>
            </a:r>
            <a:endParaRPr lang="en-US" altLang="ja-JP" sz="1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36" name="正方形/長方形 135"/>
          <p:cNvSpPr/>
          <p:nvPr/>
        </p:nvSpPr>
        <p:spPr>
          <a:xfrm>
            <a:off x="3203082" y="3861048"/>
            <a:ext cx="512745" cy="5590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3186100" y="3985319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特色</a:t>
            </a:r>
            <a:endParaRPr kumimoji="1" lang="ja-JP" alt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37" name="テキスト ボックス 136"/>
          <p:cNvSpPr txBox="1"/>
          <p:nvPr/>
        </p:nvSpPr>
        <p:spPr>
          <a:xfrm>
            <a:off x="655964" y="5517232"/>
            <a:ext cx="160811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東大寺</a:t>
            </a:r>
            <a:endParaRPr kumimoji="1" lang="ja-JP" altLang="en-US" sz="1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38" name="正方形/長方形 137"/>
          <p:cNvSpPr/>
          <p:nvPr/>
        </p:nvSpPr>
        <p:spPr>
          <a:xfrm>
            <a:off x="540173" y="4799991"/>
            <a:ext cx="512745" cy="28519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テキスト ボックス 138"/>
          <p:cNvSpPr txBox="1"/>
          <p:nvPr/>
        </p:nvSpPr>
        <p:spPr>
          <a:xfrm>
            <a:off x="610617" y="4777407"/>
            <a:ext cx="360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都</a:t>
            </a:r>
            <a:endParaRPr kumimoji="1" lang="ja-JP" alt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40" name="正方形/長方形 139"/>
          <p:cNvSpPr/>
          <p:nvPr/>
        </p:nvSpPr>
        <p:spPr>
          <a:xfrm>
            <a:off x="540173" y="6096354"/>
            <a:ext cx="737972" cy="28519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テキスト ボックス 141"/>
          <p:cNvSpPr txBox="1"/>
          <p:nvPr/>
        </p:nvSpPr>
        <p:spPr>
          <a:xfrm>
            <a:off x="610617" y="6073770"/>
            <a:ext cx="824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国</a:t>
            </a:r>
            <a:r>
              <a:rPr lang="ja-JP" alt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ごと</a:t>
            </a:r>
            <a:endParaRPr kumimoji="1" lang="ja-JP" alt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1331640" y="6011996"/>
            <a:ext cx="98593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国分寺</a:t>
            </a:r>
            <a:endParaRPr kumimoji="1" lang="ja-JP" altLang="en-US" sz="1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1331640" y="63093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国分尼寺</a:t>
            </a:r>
            <a:endParaRPr kumimoji="1" lang="ja-JP" altLang="en-US" sz="1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060966" y="4860290"/>
            <a:ext cx="772500" cy="4987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4" name="Picture 2" descr="ニコ動が史上初の試み、東大寺・大仏前から法要を生中継 » Lmaga.jp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667" b="96167" l="778" r="90000">
                        <a14:foregroundMark x1="17111" y1="69833" x2="17111" y2="69833"/>
                        <a14:foregroundMark x1="68333" y1="81833" x2="68333" y2="81833"/>
                        <a14:foregroundMark x1="68333" y1="81833" x2="68333" y2="81833"/>
                        <a14:foregroundMark x1="80556" y1="81833" x2="80556" y2="81833"/>
                        <a14:foregroundMark x1="80556" y1="81833" x2="80556" y2="81833"/>
                        <a14:foregroundMark x1="61444" y1="86500" x2="61444" y2="86500"/>
                        <a14:foregroundMark x1="61444" y1="86500" x2="61444" y2="86500"/>
                        <a14:foregroundMark x1="74444" y1="84667" x2="74444" y2="84667"/>
                        <a14:foregroundMark x1="74444" y1="85833" x2="74444" y2="85833"/>
                        <a14:foregroundMark x1="79000" y1="86500" x2="79000" y2="86500"/>
                        <a14:foregroundMark x1="79000" y1="86500" x2="79000" y2="86500"/>
                        <a14:foregroundMark x1="85556" y1="68667" x2="85556" y2="68667"/>
                        <a14:foregroundMark x1="86667" y1="78500" x2="86667" y2="78500"/>
                        <a14:foregroundMark x1="85556" y1="84667" x2="85556" y2="84667"/>
                        <a14:foregroundMark x1="85556" y1="84667" x2="85556" y2="84667"/>
                        <a14:foregroundMark x1="11000" y1="72167" x2="11000" y2="72167"/>
                        <a14:foregroundMark x1="11000" y1="71500" x2="11000" y2="71500"/>
                        <a14:foregroundMark x1="5667" y1="68667" x2="5667" y2="68667"/>
                        <a14:foregroundMark x1="5667" y1="68667" x2="5667" y2="68667"/>
                        <a14:foregroundMark x1="9889" y1="67000" x2="9889" y2="67000"/>
                        <a14:foregroundMark x1="13000" y1="84167" x2="13000" y2="84167"/>
                        <a14:foregroundMark x1="16000" y1="84667" x2="16000" y2="84667"/>
                        <a14:foregroundMark x1="10667" y1="52167" x2="10667" y2="52167"/>
                        <a14:foregroundMark x1="4556" y1="51500" x2="4556" y2="51500"/>
                        <a14:foregroundMark x1="5667" y1="54333" x2="5667" y2="54333"/>
                        <a14:foregroundMark x1="12556" y1="56167" x2="12556" y2="56167"/>
                        <a14:foregroundMark x1="13667" y1="52167" x2="13667" y2="52167"/>
                        <a14:foregroundMark x1="21333" y1="85833" x2="21333" y2="85833"/>
                        <a14:foregroundMark x1="30556" y1="81333" x2="30556" y2="81333"/>
                        <a14:foregroundMark x1="30111" y1="87667" x2="30111" y2="87667"/>
                        <a14:foregroundMark x1="68778" y1="93333" x2="68778" y2="93333"/>
                        <a14:foregroundMark x1="79778" y1="93333" x2="79778" y2="93333"/>
                        <a14:foregroundMark x1="84778" y1="91000" x2="84778" y2="91000"/>
                        <a14:foregroundMark x1="88556" y1="91000" x2="88556" y2="91000"/>
                        <a14:foregroundMark x1="88556" y1="89333" x2="88556" y2="89333"/>
                        <a14:foregroundMark x1="50444" y1="4500" x2="50444" y2="4500"/>
                        <a14:foregroundMark x1="53111" y1="3333" x2="53111" y2="3333"/>
                        <a14:foregroundMark x1="23000" y1="92167" x2="23000" y2="92167"/>
                        <a14:foregroundMark x1="19889" y1="89833" x2="19889" y2="89833"/>
                        <a14:foregroundMark x1="77222" y1="92167" x2="77222" y2="92167"/>
                        <a14:backgroundMark x1="8444" y1="48500" x2="8444" y2="48500"/>
                        <a14:backgroundMark x1="3889" y1="88167" x2="3889" y2="88167"/>
                        <a14:backgroundMark x1="2333" y1="79500" x2="2333" y2="79500"/>
                        <a14:backgroundMark x1="2667" y1="74333" x2="2667" y2="74333"/>
                        <a14:backgroundMark x1="1222" y1="71500" x2="1222" y2="7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418" y="4844116"/>
            <a:ext cx="793650" cy="5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テキスト ボックス 147"/>
          <p:cNvSpPr txBox="1"/>
          <p:nvPr/>
        </p:nvSpPr>
        <p:spPr>
          <a:xfrm>
            <a:off x="3093914" y="4810336"/>
            <a:ext cx="182641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ja-JP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仏教</a:t>
            </a:r>
            <a:r>
              <a:rPr lang="ja-JP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の力で国を治めるため。</a:t>
            </a:r>
            <a:endParaRPr kumimoji="1" lang="ja-JP" altLang="en-US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49" name="正方形/長方形 148"/>
          <p:cNvSpPr/>
          <p:nvPr/>
        </p:nvSpPr>
        <p:spPr>
          <a:xfrm>
            <a:off x="3071017" y="4732765"/>
            <a:ext cx="1849312" cy="78446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聖武天皇</a:t>
            </a:r>
            <a:r>
              <a:rPr lang="ja-JP" altLang="en-US" sz="14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が左の寺院や大仏を建立したのはなぜ？</a:t>
            </a:r>
            <a:endParaRPr lang="en-US" altLang="ja-JP" sz="1400" dirty="0" smtClean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51" name="Picture 2" descr="金堂 | 伽藍と名宝 | 唐招提寺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880" y="2530325"/>
            <a:ext cx="1955512" cy="1279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5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直線矢印コネクタ 15"/>
          <p:cNvCxnSpPr/>
          <p:nvPr/>
        </p:nvCxnSpPr>
        <p:spPr>
          <a:xfrm>
            <a:off x="3459454" y="3468650"/>
            <a:ext cx="1431010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テキスト ボックス 151"/>
          <p:cNvSpPr txBox="1"/>
          <p:nvPr/>
        </p:nvSpPr>
        <p:spPr>
          <a:xfrm>
            <a:off x="4829657" y="3356992"/>
            <a:ext cx="1017045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鑑真</a:t>
            </a:r>
            <a:endParaRPr kumimoji="1" lang="ja-JP" altLang="en-US" sz="1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54" name="テキスト ボックス 153"/>
          <p:cNvSpPr txBox="1"/>
          <p:nvPr/>
        </p:nvSpPr>
        <p:spPr>
          <a:xfrm>
            <a:off x="6418878" y="3356992"/>
            <a:ext cx="1537877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唐招提寺</a:t>
            </a:r>
            <a:endParaRPr kumimoji="1" lang="ja-JP" altLang="en-US" sz="1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7" name="四角形吹き出し 16"/>
          <p:cNvSpPr/>
          <p:nvPr/>
        </p:nvSpPr>
        <p:spPr>
          <a:xfrm>
            <a:off x="5076056" y="5623992"/>
            <a:ext cx="1944216" cy="1054660"/>
          </a:xfrm>
          <a:prstGeom prst="wedgeRectCallout">
            <a:avLst>
              <a:gd name="adj1" fmla="val -63264"/>
              <a:gd name="adj2" fmla="val 4662"/>
            </a:avLst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7" name="Picture 5" descr="特別展 よみがえる正倉院宝物 ―再現模造にみる天平の技― | 奈良国立 ...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596" b="89899" l="4444" r="95000">
                        <a14:foregroundMark x1="71667" y1="62121" x2="71667" y2="62121"/>
                        <a14:foregroundMark x1="72000" y1="58081" x2="72000" y2="58081"/>
                        <a14:foregroundMark x1="76333" y1="61111" x2="76333" y2="61111"/>
                        <a14:foregroundMark x1="75889" y1="58838" x2="75889" y2="58838"/>
                        <a14:foregroundMark x1="74333" y1="35354" x2="74333" y2="35354"/>
                        <a14:foregroundMark x1="80889" y1="60354" x2="80889" y2="60354"/>
                        <a14:foregroundMark x1="80667" y1="56061" x2="80667" y2="56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9645">
            <a:off x="5157828" y="5664036"/>
            <a:ext cx="1709252" cy="75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正倉院の宝物が東京にやって来る。東京国立博物館で特別展「正倉院の ...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7315" b="95000" l="15716" r="821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164" y="6073770"/>
            <a:ext cx="778217" cy="58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テキスト ボックス 154"/>
          <p:cNvSpPr txBox="1"/>
          <p:nvPr/>
        </p:nvSpPr>
        <p:spPr>
          <a:xfrm>
            <a:off x="3226734" y="6239435"/>
            <a:ext cx="1537877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正倉院</a:t>
            </a:r>
            <a:endParaRPr kumimoji="1" lang="ja-JP" altLang="en-US" sz="1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56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690" y="4225336"/>
            <a:ext cx="1902633" cy="13132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" name="正方形/長方形 156"/>
          <p:cNvSpPr/>
          <p:nvPr/>
        </p:nvSpPr>
        <p:spPr>
          <a:xfrm>
            <a:off x="424777" y="4463534"/>
            <a:ext cx="654836" cy="24191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テキスト ボックス 157"/>
          <p:cNvSpPr txBox="1"/>
          <p:nvPr/>
        </p:nvSpPr>
        <p:spPr>
          <a:xfrm>
            <a:off x="458855" y="4437112"/>
            <a:ext cx="6207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建　築</a:t>
            </a:r>
            <a:endParaRPr kumimoji="1" lang="ja-JP" alt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59" name="正方形/長方形 158"/>
          <p:cNvSpPr/>
          <p:nvPr/>
        </p:nvSpPr>
        <p:spPr>
          <a:xfrm>
            <a:off x="7125415" y="4227360"/>
            <a:ext cx="654836" cy="24191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テキスト ボックス 159"/>
          <p:cNvSpPr txBox="1"/>
          <p:nvPr/>
        </p:nvSpPr>
        <p:spPr>
          <a:xfrm>
            <a:off x="7159493" y="4200938"/>
            <a:ext cx="6207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書　物</a:t>
            </a:r>
            <a:endParaRPr kumimoji="1" lang="ja-JP" alt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61" name="Picture 2" descr="ホームレスのイラスト | かわいいフリー素材集 いらすとや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214" y="3482810"/>
            <a:ext cx="1045125" cy="100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テキスト ボックス 161"/>
          <p:cNvSpPr txBox="1"/>
          <p:nvPr/>
        </p:nvSpPr>
        <p:spPr>
          <a:xfrm>
            <a:off x="7142483" y="4992722"/>
            <a:ext cx="1537877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ja-JP" altLang="en-US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古事記</a:t>
            </a:r>
            <a:endParaRPr kumimoji="1" lang="ja-JP" altLang="en-US" sz="1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63" name="テキスト ボックス 162"/>
          <p:cNvSpPr txBox="1"/>
          <p:nvPr/>
        </p:nvSpPr>
        <p:spPr>
          <a:xfrm>
            <a:off x="7142483" y="5371561"/>
            <a:ext cx="15378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ja-JP" altLang="en-US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日本書</a:t>
            </a:r>
            <a:r>
              <a:rPr lang="ja-JP" altLang="en-US" sz="2000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紀</a:t>
            </a:r>
            <a:endParaRPr kumimoji="1" lang="ja-JP" altLang="en-US" sz="1400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64" name="テキスト ボックス 163"/>
          <p:cNvSpPr txBox="1"/>
          <p:nvPr/>
        </p:nvSpPr>
        <p:spPr>
          <a:xfrm>
            <a:off x="7142483" y="5805264"/>
            <a:ext cx="1537877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ja-JP" altLang="en-US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風土記</a:t>
            </a:r>
            <a:endParaRPr kumimoji="1" lang="ja-JP" altLang="en-US" sz="1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68" name="テキスト ボックス 167"/>
          <p:cNvSpPr txBox="1"/>
          <p:nvPr/>
        </p:nvSpPr>
        <p:spPr>
          <a:xfrm>
            <a:off x="7142483" y="6237312"/>
            <a:ext cx="1537877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ja-JP" altLang="en-US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万葉集</a:t>
            </a:r>
            <a:endParaRPr kumimoji="1" lang="ja-JP" altLang="en-US" sz="1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69" name="正方形/長方形 168"/>
          <p:cNvSpPr/>
          <p:nvPr/>
        </p:nvSpPr>
        <p:spPr>
          <a:xfrm>
            <a:off x="7159492" y="4997514"/>
            <a:ext cx="1156923" cy="359748"/>
          </a:xfrm>
          <a:prstGeom prst="rect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こじき</a:t>
            </a:r>
            <a:endParaRPr lang="en-US" altLang="ja-JP" sz="1400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70" name="正方形/長方形 169"/>
          <p:cNvSpPr/>
          <p:nvPr/>
        </p:nvSpPr>
        <p:spPr>
          <a:xfrm>
            <a:off x="7159492" y="5411923"/>
            <a:ext cx="1156923" cy="359748"/>
          </a:xfrm>
          <a:prstGeom prst="rect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に</a:t>
            </a:r>
            <a:endParaRPr lang="en-US" altLang="ja-JP" sz="1400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76" name="正方形/長方形 175"/>
          <p:cNvSpPr/>
          <p:nvPr/>
        </p:nvSpPr>
        <p:spPr>
          <a:xfrm>
            <a:off x="7159492" y="5840621"/>
            <a:ext cx="1156923" cy="359748"/>
          </a:xfrm>
          <a:prstGeom prst="rect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ふ</a:t>
            </a:r>
            <a:endParaRPr lang="en-US" altLang="ja-JP" sz="1400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86" name="正方形/長方形 185"/>
          <p:cNvSpPr/>
          <p:nvPr/>
        </p:nvSpPr>
        <p:spPr>
          <a:xfrm>
            <a:off x="7159492" y="6257811"/>
            <a:ext cx="1156923" cy="359748"/>
          </a:xfrm>
          <a:prstGeom prst="rect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まん</a:t>
            </a:r>
            <a:endParaRPr lang="en-US" altLang="ja-JP" sz="1400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87" name="テキスト ボックス 186"/>
          <p:cNvSpPr txBox="1"/>
          <p:nvPr/>
        </p:nvSpPr>
        <p:spPr>
          <a:xfrm>
            <a:off x="8316415" y="5085764"/>
            <a:ext cx="7534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>
                <a:latin typeface="HGP創英角ｺﾞｼｯｸUB" pitchFamily="50" charset="-128"/>
                <a:ea typeface="HGP創英角ｺﾞｼｯｸUB" pitchFamily="50" charset="-128"/>
              </a:rPr>
              <a:t>（歴史書）</a:t>
            </a:r>
            <a:endParaRPr kumimoji="1" lang="ja-JP" altLang="en-US" sz="1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89" name="テキスト ボックス 188"/>
          <p:cNvSpPr txBox="1"/>
          <p:nvPr/>
        </p:nvSpPr>
        <p:spPr>
          <a:xfrm>
            <a:off x="8316415" y="5468686"/>
            <a:ext cx="7534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>
                <a:latin typeface="HGP創英角ｺﾞｼｯｸUB" pitchFamily="50" charset="-128"/>
                <a:ea typeface="HGP創英角ｺﾞｼｯｸUB" pitchFamily="50" charset="-128"/>
              </a:rPr>
              <a:t>（歴史書）</a:t>
            </a:r>
            <a:endParaRPr kumimoji="1" lang="ja-JP" altLang="en-US" sz="1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90" name="テキスト ボックス 189"/>
          <p:cNvSpPr txBox="1"/>
          <p:nvPr/>
        </p:nvSpPr>
        <p:spPr>
          <a:xfrm>
            <a:off x="8316415" y="5917205"/>
            <a:ext cx="7534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>
                <a:latin typeface="HGP創英角ｺﾞｼｯｸUB" pitchFamily="50" charset="-128"/>
                <a:ea typeface="HGP創英角ｺﾞｼｯｸUB" pitchFamily="50" charset="-128"/>
              </a:rPr>
              <a:t>（地理書）</a:t>
            </a:r>
            <a:endParaRPr kumimoji="1" lang="ja-JP" altLang="en-US" sz="1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91" name="テキスト ボックス 190"/>
          <p:cNvSpPr txBox="1"/>
          <p:nvPr/>
        </p:nvSpPr>
        <p:spPr>
          <a:xfrm>
            <a:off x="8316415" y="6322356"/>
            <a:ext cx="7534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>
                <a:latin typeface="HGP創英角ｺﾞｼｯｸUB" pitchFamily="50" charset="-128"/>
                <a:ea typeface="HGP創英角ｺﾞｼｯｸUB" pitchFamily="50" charset="-128"/>
              </a:rPr>
              <a:t>（和歌集）</a:t>
            </a:r>
            <a:endParaRPr kumimoji="1" lang="ja-JP" altLang="en-US" sz="1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92" name="テキスト ボックス 191"/>
          <p:cNvSpPr txBox="1"/>
          <p:nvPr/>
        </p:nvSpPr>
        <p:spPr>
          <a:xfrm>
            <a:off x="7159815" y="4581128"/>
            <a:ext cx="1156600" cy="307777"/>
          </a:xfrm>
          <a:prstGeom prst="rect">
            <a:avLst/>
          </a:prstGeom>
          <a:solidFill>
            <a:schemeClr val="bg2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奈良の</a:t>
            </a:r>
            <a:endParaRPr kumimoji="1" lang="ja-JP" altLang="en-US" sz="1400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93" name="正方形/長方形 192"/>
          <p:cNvSpPr/>
          <p:nvPr/>
        </p:nvSpPr>
        <p:spPr>
          <a:xfrm>
            <a:off x="915983" y="5526816"/>
            <a:ext cx="1156923" cy="359748"/>
          </a:xfrm>
          <a:prstGeom prst="rect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建物名</a:t>
            </a:r>
            <a:endParaRPr lang="en-US" altLang="ja-JP" sz="1400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94" name="テキスト ボックス 193"/>
          <p:cNvSpPr txBox="1"/>
          <p:nvPr/>
        </p:nvSpPr>
        <p:spPr>
          <a:xfrm>
            <a:off x="5292080" y="5115359"/>
            <a:ext cx="1619767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万葉仮名</a:t>
            </a:r>
            <a:endParaRPr kumimoji="1" lang="ja-JP" altLang="en-US" sz="1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95" name="正方形/長方形 194"/>
          <p:cNvSpPr/>
          <p:nvPr/>
        </p:nvSpPr>
        <p:spPr>
          <a:xfrm>
            <a:off x="1398853" y="6077936"/>
            <a:ext cx="1156923" cy="600715"/>
          </a:xfrm>
          <a:prstGeom prst="rect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建物名</a:t>
            </a:r>
            <a:r>
              <a:rPr lang="ja-JP" altLang="en-US" sz="12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（２つ）</a:t>
            </a:r>
            <a:endParaRPr lang="en-US" altLang="ja-JP" sz="1200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96" name="正方形/長方形 195"/>
          <p:cNvSpPr/>
          <p:nvPr/>
        </p:nvSpPr>
        <p:spPr>
          <a:xfrm>
            <a:off x="3221146" y="6259607"/>
            <a:ext cx="1543465" cy="359748"/>
          </a:xfrm>
          <a:prstGeom prst="rect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天皇</a:t>
            </a:r>
            <a:r>
              <a:rPr lang="ja-JP" altLang="en-US" sz="11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の宝物を納める倉</a:t>
            </a:r>
            <a:endParaRPr lang="en-US" altLang="ja-JP" sz="1100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97" name="正方形/長方形 196"/>
          <p:cNvSpPr/>
          <p:nvPr/>
        </p:nvSpPr>
        <p:spPr>
          <a:xfrm>
            <a:off x="5317362" y="5115359"/>
            <a:ext cx="1543465" cy="359748"/>
          </a:xfrm>
          <a:prstGeom prst="rect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漢字</a:t>
            </a:r>
            <a:r>
              <a:rPr lang="ja-JP" altLang="en-US" sz="11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の音をつかって日本語を表したもの</a:t>
            </a:r>
            <a:endParaRPr lang="en-US" altLang="ja-JP" sz="1100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98" name="正方形/長方形 197"/>
          <p:cNvSpPr/>
          <p:nvPr/>
        </p:nvSpPr>
        <p:spPr>
          <a:xfrm>
            <a:off x="4891241" y="3393142"/>
            <a:ext cx="955461" cy="359748"/>
          </a:xfrm>
          <a:prstGeom prst="rect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来日</a:t>
            </a:r>
            <a:r>
              <a:rPr lang="ja-JP" altLang="en-US" sz="11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した</a:t>
            </a:r>
            <a:endParaRPr lang="en-US" altLang="ja-JP" sz="1100" dirty="0" smtClean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ja-JP" altLang="en-US" sz="11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盲目の僧</a:t>
            </a:r>
            <a:endParaRPr lang="en-US" altLang="ja-JP" sz="1100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99" name="正方形/長方形 198"/>
          <p:cNvSpPr/>
          <p:nvPr/>
        </p:nvSpPr>
        <p:spPr>
          <a:xfrm>
            <a:off x="6581353" y="3356777"/>
            <a:ext cx="1156923" cy="359748"/>
          </a:xfrm>
          <a:prstGeom prst="rect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建物名</a:t>
            </a:r>
            <a:endParaRPr lang="en-US" altLang="ja-JP" sz="1400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7583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541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41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41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41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41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41" fill="hold"/>
                                        <p:tgtEl>
                                          <p:spTgt spid="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541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41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41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541" fill="hold"/>
                                        <p:tgtEl>
                                          <p:spTgt spid="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541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</p:childTnLst>
        </p:cTn>
      </p:par>
    </p:tnLst>
    <p:bldLst>
      <p:bldP spid="123" grpId="0" animBg="1"/>
      <p:bldP spid="128" grpId="0" animBg="1"/>
      <p:bldP spid="134" grpId="0" animBg="1"/>
      <p:bldP spid="149" grpId="0" animBg="1"/>
      <p:bldP spid="169" grpId="0" animBg="1"/>
      <p:bldP spid="170" grpId="0" animBg="1"/>
      <p:bldP spid="176" grpId="0" animBg="1"/>
      <p:bldP spid="186" grpId="0" animBg="1"/>
      <p:bldP spid="193" grpId="0" animBg="1"/>
      <p:bldP spid="195" grpId="0" animBg="1"/>
      <p:bldP spid="196" grpId="0" animBg="1"/>
      <p:bldP spid="197" grpId="0" animBg="1"/>
      <p:bldP spid="198" grpId="0" animBg="1"/>
      <p:bldP spid="1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ドーナツ 1"/>
          <p:cNvSpPr/>
          <p:nvPr/>
        </p:nvSpPr>
        <p:spPr>
          <a:xfrm>
            <a:off x="1835696" y="476672"/>
            <a:ext cx="5400600" cy="5240327"/>
          </a:xfrm>
          <a:prstGeom prst="donut">
            <a:avLst>
              <a:gd name="adj" fmla="val 8621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15616" y="780961"/>
            <a:ext cx="38164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800" i="1" dirty="0">
                <a:ln w="18415" cmpd="sng">
                  <a:solidFill>
                    <a:srgbClr val="FFFFFF"/>
                  </a:solidFill>
                  <a:prstDash val="solid"/>
                </a:ln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rgbClr val="1F497D">
                      <a:lumMod val="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その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72000" y="116632"/>
            <a:ext cx="38164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1000" b="1" i="1" dirty="0">
                <a:ln w="18415" cmpd="sng">
                  <a:solidFill>
                    <a:srgbClr val="FFFFFF"/>
                  </a:solidFill>
                  <a:prstDash val="solid"/>
                </a:ln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rgbClr val="1F497D">
                      <a:lumMod val="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時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71600" y="2997486"/>
            <a:ext cx="799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rgbClr val="1F497D">
                      <a:lumMod val="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歴史が分かった</a:t>
            </a:r>
            <a:endParaRPr lang="ja-JP" alt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prstClr val="white"/>
              </a:solidFill>
              <a:effectLst>
                <a:glow rad="101600">
                  <a:srgbClr val="1F497D">
                    <a:lumMod val="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7" name="フローチャート : 書類 6"/>
          <p:cNvSpPr/>
          <p:nvPr/>
        </p:nvSpPr>
        <p:spPr>
          <a:xfrm>
            <a:off x="6509277" y="5605743"/>
            <a:ext cx="1952905" cy="927461"/>
          </a:xfrm>
          <a:prstGeom prst="flowChartDocumen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699561" y="5716999"/>
            <a:ext cx="1690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prstClr val="black"/>
                </a:solidFill>
                <a:latin typeface="UD デジタル 教科書体 NP-B" pitchFamily="18" charset="-128"/>
                <a:ea typeface="UD デジタル 教科書体 NP-B" pitchFamily="18" charset="-128"/>
              </a:rPr>
              <a:t>File</a:t>
            </a:r>
            <a:r>
              <a:rPr lang="ja-JP" altLang="en-US" sz="3200" dirty="0">
                <a:solidFill>
                  <a:prstClr val="black"/>
                </a:solidFill>
                <a:latin typeface="UD デジタル 教科書体 NP-B" pitchFamily="18" charset="-128"/>
                <a:ea typeface="UD デジタル 教科書体 NP-B" pitchFamily="18" charset="-128"/>
              </a:rPr>
              <a:t>３</a:t>
            </a:r>
          </a:p>
        </p:txBody>
      </p:sp>
    </p:spTree>
    <p:extLst>
      <p:ext uri="{BB962C8B-B14F-4D97-AF65-F5344CB8AC3E}">
        <p14:creationId xmlns:p14="http://schemas.microsoft.com/office/powerpoint/2010/main" val="54019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3459</TotalTime>
  <Words>382</Words>
  <Application>Microsoft Office PowerPoint</Application>
  <PresentationFormat>画面に合わせる (4:3)</PresentationFormat>
  <Paragraphs>155</Paragraphs>
  <Slides>5</Slides>
  <Notes>0</Notes>
  <HiddenSlides>0</HiddenSlides>
  <MMClips>64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6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Studygym</dc:creator>
  <cp:lastModifiedBy>Studygym</cp:lastModifiedBy>
  <cp:revision>148</cp:revision>
  <dcterms:created xsi:type="dcterms:W3CDTF">2018-03-31T02:31:12Z</dcterms:created>
  <dcterms:modified xsi:type="dcterms:W3CDTF">2021-04-18T08:25:15Z</dcterms:modified>
</cp:coreProperties>
</file>