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74" r:id="rId3"/>
    <p:sldId id="377" r:id="rId4"/>
    <p:sldId id="378" r:id="rId5"/>
    <p:sldId id="379" r:id="rId6"/>
    <p:sldId id="380" r:id="rId7"/>
    <p:sldId id="325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CD5B5"/>
    <a:srgbClr val="FF0000"/>
    <a:srgbClr val="00B0F0"/>
    <a:srgbClr val="DDD9C3"/>
    <a:srgbClr val="E46C0A"/>
    <a:srgbClr val="EEECE1"/>
    <a:srgbClr val="E0E9F4"/>
    <a:srgbClr val="FB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2" autoAdjust="0"/>
  </p:normalViewPr>
  <p:slideViewPr>
    <p:cSldViewPr>
      <p:cViewPr>
        <p:scale>
          <a:sx n="90" d="100"/>
          <a:sy n="90" d="100"/>
        </p:scale>
        <p:origin x="-816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B9ED0-E44D-427F-B4C6-F47311CD9347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3EA49-2687-426C-933F-9D9911E7E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9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0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2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00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6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4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66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5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0C8B-4F80-4FC2-94E1-1947C393D6AF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microsoft.com/office/2007/relationships/media" Target="../media/media3.mp3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audio" Target="../media/media2.mp3"/><Relationship Id="rId16" Type="http://schemas.openxmlformats.org/officeDocument/2006/relationships/image" Target="../media/image17.jpeg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ドーナツ 1"/>
          <p:cNvSpPr/>
          <p:nvPr/>
        </p:nvSpPr>
        <p:spPr>
          <a:xfrm>
            <a:off x="1835696" y="476672"/>
            <a:ext cx="5400600" cy="5240327"/>
          </a:xfrm>
          <a:prstGeom prst="donut">
            <a:avLst>
              <a:gd name="adj" fmla="val 8621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780961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その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16632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0" b="1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299748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歴史が分かった</a:t>
            </a:r>
            <a:endParaRPr lang="ja-JP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フローチャート : 書類 6"/>
          <p:cNvSpPr/>
          <p:nvPr/>
        </p:nvSpPr>
        <p:spPr>
          <a:xfrm>
            <a:off x="6509277" y="5605743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9561" y="5716999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５</a:t>
            </a:r>
          </a:p>
        </p:txBody>
      </p:sp>
      <p:pic>
        <p:nvPicPr>
          <p:cNvPr id="4" name="pastel color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6616" y="470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572765" y="2968636"/>
            <a:ext cx="2463731" cy="604380"/>
          </a:xfrm>
          <a:prstGeom prst="roundRect">
            <a:avLst/>
          </a:prstGeom>
          <a:solidFill>
            <a:srgbClr val="DDD9C3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/>
          <p:cNvSpPr/>
          <p:nvPr/>
        </p:nvSpPr>
        <p:spPr>
          <a:xfrm>
            <a:off x="4427984" y="3832028"/>
            <a:ext cx="2280830" cy="1397172"/>
          </a:xfrm>
          <a:prstGeom prst="rect">
            <a:avLst/>
          </a:prstGeom>
          <a:solidFill>
            <a:srgbClr val="DDD9C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732240" y="3832028"/>
            <a:ext cx="2304256" cy="1397172"/>
          </a:xfrm>
          <a:prstGeom prst="rect">
            <a:avLst/>
          </a:prstGeom>
          <a:solidFill>
            <a:srgbClr val="DDD9C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 descr="東北の支配者・蝦夷 工藤 雅樹 氏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4" b="100000" l="9091" r="96281">
                        <a14:foregroundMark x1="86364" y1="55102" x2="86364" y2="55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64522"/>
            <a:ext cx="1792351" cy="18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角丸四角形 152"/>
          <p:cNvSpPr/>
          <p:nvPr/>
        </p:nvSpPr>
        <p:spPr>
          <a:xfrm>
            <a:off x="467544" y="3465175"/>
            <a:ext cx="1700708" cy="39587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東北（ </a:t>
            </a:r>
            <a:r>
              <a:rPr lang="ja-JP" altLang="en-US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蝦夷 </a:t>
            </a:r>
            <a:r>
              <a:rPr lang="ja-JP" altLang="en-US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ja-JP" altLang="en-US" sz="11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５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平安</a:t>
            </a:r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  <a:endParaRPr lang="ja-JP" altLang="en-US" sz="54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91680" y="1565503"/>
            <a:ext cx="5112568" cy="617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15567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平安時代①</a:t>
            </a:r>
            <a:endParaRPr lang="en-US" altLang="ja-JP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67544" y="1565503"/>
            <a:ext cx="1224136" cy="61787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4325" y="1598602"/>
            <a:ext cx="11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12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29328" y="907358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7545" y="2203503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7601" y="1545903"/>
            <a:ext cx="609600" cy="609600"/>
          </a:xfrm>
          <a:prstGeom prst="rect">
            <a:avLst/>
          </a:prstGeom>
        </p:spPr>
      </p:pic>
      <p:pic>
        <p:nvPicPr>
          <p:cNvPr id="80" name="nyu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04648" y="4835624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04648" y="907358"/>
            <a:ext cx="609600" cy="609600"/>
          </a:xfrm>
          <a:prstGeom prst="rect">
            <a:avLst/>
          </a:prstGeom>
        </p:spPr>
      </p:pic>
      <p:pic>
        <p:nvPicPr>
          <p:cNvPr id="8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2865" y="2203503"/>
            <a:ext cx="609600" cy="609600"/>
          </a:xfrm>
          <a:prstGeom prst="rect">
            <a:avLst/>
          </a:prstGeom>
        </p:spPr>
      </p:pic>
      <p:pic>
        <p:nvPicPr>
          <p:cNvPr id="8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2921" y="1545903"/>
            <a:ext cx="609600" cy="609600"/>
          </a:xfrm>
          <a:prstGeom prst="rect">
            <a:avLst/>
          </a:prstGeom>
        </p:spPr>
      </p:pic>
      <p:pic>
        <p:nvPicPr>
          <p:cNvPr id="8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04715" y="2830105"/>
            <a:ext cx="609600" cy="609600"/>
          </a:xfrm>
          <a:prstGeom prst="rect">
            <a:avLst/>
          </a:prstGeom>
        </p:spPr>
      </p:pic>
      <p:pic>
        <p:nvPicPr>
          <p:cNvPr id="8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2932" y="4126250"/>
            <a:ext cx="609600" cy="609600"/>
          </a:xfrm>
          <a:prstGeom prst="rect">
            <a:avLst/>
          </a:prstGeom>
        </p:spPr>
      </p:pic>
      <p:pic>
        <p:nvPicPr>
          <p:cNvPr id="8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2988" y="3468650"/>
            <a:ext cx="609600" cy="609600"/>
          </a:xfrm>
          <a:prstGeom prst="rect">
            <a:avLst/>
          </a:prstGeom>
        </p:spPr>
      </p:pic>
      <p:pic>
        <p:nvPicPr>
          <p:cNvPr id="8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908" y="824430"/>
            <a:ext cx="609600" cy="609600"/>
          </a:xfrm>
          <a:prstGeom prst="rect">
            <a:avLst/>
          </a:prstGeom>
        </p:spPr>
      </p:pic>
      <p:pic>
        <p:nvPicPr>
          <p:cNvPr id="8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4691" y="2120575"/>
            <a:ext cx="609600" cy="609600"/>
          </a:xfrm>
          <a:prstGeom prst="rect">
            <a:avLst/>
          </a:prstGeom>
        </p:spPr>
      </p:pic>
      <p:pic>
        <p:nvPicPr>
          <p:cNvPr id="8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74635" y="1462975"/>
            <a:ext cx="609600" cy="609600"/>
          </a:xfrm>
          <a:prstGeom prst="rect">
            <a:avLst/>
          </a:prstGeom>
        </p:spPr>
      </p:pic>
      <p:pic>
        <p:nvPicPr>
          <p:cNvPr id="9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841" y="2747177"/>
            <a:ext cx="609600" cy="609600"/>
          </a:xfrm>
          <a:prstGeom prst="rect">
            <a:avLst/>
          </a:prstGeom>
        </p:spPr>
      </p:pic>
      <p:pic>
        <p:nvPicPr>
          <p:cNvPr id="9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4624" y="4043322"/>
            <a:ext cx="609600" cy="609600"/>
          </a:xfrm>
          <a:prstGeom prst="rect">
            <a:avLst/>
          </a:prstGeom>
        </p:spPr>
      </p:pic>
      <p:pic>
        <p:nvPicPr>
          <p:cNvPr id="9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74568" y="3385722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0996" y="4860290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7612" y="5491405"/>
            <a:ext cx="609600" cy="609600"/>
          </a:xfrm>
          <a:prstGeom prst="rect">
            <a:avLst/>
          </a:prstGeom>
        </p:spPr>
      </p:pic>
      <p:sp>
        <p:nvSpPr>
          <p:cNvPr id="12" name="AutoShape 2" descr="鉄剣・鉄刀銘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AutoShape 4" descr="鉄剣・鉄刀銘文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AutoShape 6" descr="鉄剣・鉄刀銘文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467544" y="2276872"/>
            <a:ext cx="8608394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39226" y="234058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794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566452" y="2276872"/>
            <a:ext cx="711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桓武天皇 </a:t>
            </a:r>
            <a:r>
              <a:rPr lang="ja-JP" altLang="en-US" sz="20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が 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平安京</a:t>
            </a:r>
            <a:r>
              <a:rPr lang="ja-JP" altLang="en-US" sz="24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（ 京都 ）</a:t>
            </a:r>
            <a:r>
              <a:rPr lang="ja-JP" altLang="en-US" sz="20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に都を移す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5397775" y="2340589"/>
            <a:ext cx="902417" cy="4680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現在</a:t>
            </a:r>
            <a:r>
              <a:rPr lang="ja-JP" altLang="en-US" sz="9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地名</a:t>
            </a:r>
            <a:endParaRPr lang="en-US" altLang="ja-JP" sz="11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1647502" y="2340589"/>
            <a:ext cx="1628354" cy="4680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Who?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865835" y="2340589"/>
            <a:ext cx="1354237" cy="4680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Where?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1566452" y="2345392"/>
            <a:ext cx="7110004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平城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京（奈良）</a:t>
            </a:r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では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貴族・僧</a:t>
            </a:r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間</a:t>
            </a:r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勢力争い</a:t>
            </a:r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激化</a:t>
            </a:r>
            <a:r>
              <a:rPr lang="ja-JP" altLang="en-US" sz="2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し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、政治が混乱</a:t>
            </a:r>
            <a:endParaRPr lang="en-US" altLang="ja-JP" sz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3745291" y="3270826"/>
            <a:ext cx="610685" cy="3467601"/>
          </a:xfrm>
          <a:prstGeom prst="roundRect">
            <a:avLst>
              <a:gd name="adj" fmla="val 5016"/>
            </a:avLst>
          </a:prstGeom>
          <a:gradFill flip="none" rotWithShape="1">
            <a:gsLst>
              <a:gs pos="0">
                <a:srgbClr val="0070C0"/>
              </a:gs>
              <a:gs pos="91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唐</a:t>
            </a:r>
            <a:endParaRPr lang="ja-JP" altLang="en-US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4" name="左矢印 123"/>
          <p:cNvSpPr/>
          <p:nvPr/>
        </p:nvSpPr>
        <p:spPr>
          <a:xfrm>
            <a:off x="4367823" y="3270771"/>
            <a:ext cx="2196371" cy="272261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804248" y="29901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遣唐使　</a:t>
            </a:r>
            <a:r>
              <a:rPr kumimoji="1"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の派遣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6804248" y="3076310"/>
            <a:ext cx="1080120" cy="35974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使い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458855" y="2983692"/>
            <a:ext cx="1376841" cy="2459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国内</a:t>
            </a:r>
            <a:r>
              <a:rPr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の動き</a:t>
            </a:r>
            <a:endParaRPr lang="en-US" altLang="ja-JP" sz="11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467544" y="4962434"/>
            <a:ext cx="1700708" cy="41078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朝廷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sz="14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桓武天皇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ja-JP" altLang="en-US" sz="11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6" name="左矢印 165"/>
          <p:cNvSpPr/>
          <p:nvPr/>
        </p:nvSpPr>
        <p:spPr>
          <a:xfrm rot="16200000" flipH="1">
            <a:off x="707096" y="4103078"/>
            <a:ext cx="1108683" cy="610028"/>
          </a:xfrm>
          <a:prstGeom prst="leftArrow">
            <a:avLst>
              <a:gd name="adj1" fmla="val 50000"/>
              <a:gd name="adj2" fmla="val 7029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79376" y="4002449"/>
            <a:ext cx="18603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坂上田村麻呂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endParaRPr lang="en-US" altLang="ja-JP" sz="11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征夷大将軍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任命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し、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派兵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した。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1971750" y="2996952"/>
            <a:ext cx="1656391" cy="413231"/>
          </a:xfrm>
          <a:prstGeom prst="wedgeRectCallout">
            <a:avLst>
              <a:gd name="adj1" fmla="val -59936"/>
              <a:gd name="adj2" fmla="val 54606"/>
            </a:avLst>
          </a:prstGeom>
          <a:solidFill>
            <a:schemeClr val="bg2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971750" y="2996952"/>
            <a:ext cx="1688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朝廷の支配に従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うもの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か！</a:t>
            </a:r>
            <a:endParaRPr lang="en-US" altLang="ja-JP" sz="1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1260705" y="3521870"/>
            <a:ext cx="598481" cy="282481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539226" y="4005064"/>
            <a:ext cx="1138867" cy="282481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Ｗｈｏ？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539226" y="4327946"/>
            <a:ext cx="1020719" cy="282481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役職名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3732902" y="2983692"/>
            <a:ext cx="1376841" cy="2459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外交</a:t>
            </a:r>
            <a:r>
              <a:rPr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の動き</a:t>
            </a:r>
            <a:endParaRPr lang="en-US" altLang="ja-JP" sz="11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82315"/>
            <a:ext cx="727529" cy="685956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15" y="3878638"/>
            <a:ext cx="770766" cy="68963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7" name="テキスト ボックス 176"/>
          <p:cNvSpPr txBox="1"/>
          <p:nvPr/>
        </p:nvSpPr>
        <p:spPr>
          <a:xfrm>
            <a:off x="4355976" y="3527430"/>
            <a:ext cx="26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帰国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した日本の僧たち</a:t>
            </a:r>
            <a:endParaRPr lang="en-US" altLang="ja-JP" sz="1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6732240" y="4408346"/>
            <a:ext cx="8186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最 澄</a:t>
            </a:r>
            <a:endParaRPr kumimoji="1" lang="ja-JP" altLang="en-US" sz="1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7604826" y="3927906"/>
            <a:ext cx="548413" cy="2308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宗派</a:t>
            </a:r>
            <a:endParaRPr lang="en-US" altLang="ja-JP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7772871" y="4139788"/>
            <a:ext cx="10955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天台宗</a:t>
            </a:r>
            <a:endParaRPr kumimoji="1" lang="ja-JP" altLang="en-US" sz="1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5517519" y="4139788"/>
            <a:ext cx="10955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真言宗</a:t>
            </a:r>
            <a:endParaRPr kumimoji="1" lang="ja-JP" altLang="en-US" sz="1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499992" y="4408346"/>
            <a:ext cx="8186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空　海</a:t>
            </a:r>
            <a:endParaRPr kumimoji="1" lang="ja-JP" altLang="en-US" sz="1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7622946" y="4797152"/>
            <a:ext cx="1485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比叡山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延暦寺</a:t>
            </a:r>
            <a:endParaRPr lang="en-US" altLang="ja-JP" sz="1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7604826" y="4620434"/>
            <a:ext cx="548413" cy="2308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総本山</a:t>
            </a:r>
            <a:endParaRPr lang="en-US" altLang="ja-JP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5323996" y="4797152"/>
            <a:ext cx="140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高野山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金剛峯寺</a:t>
            </a:r>
            <a:endParaRPr lang="en-US" altLang="ja-JP" sz="1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6847209" y="4514671"/>
            <a:ext cx="677119" cy="282481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Ｗｈｏ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9" name="正方形/長方形 198"/>
          <p:cNvSpPr/>
          <p:nvPr/>
        </p:nvSpPr>
        <p:spPr>
          <a:xfrm>
            <a:off x="4568138" y="4514671"/>
            <a:ext cx="677119" cy="282481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Ｗｈｏ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0" name="正方形/長方形 199"/>
          <p:cNvSpPr/>
          <p:nvPr/>
        </p:nvSpPr>
        <p:spPr>
          <a:xfrm>
            <a:off x="7604826" y="4154631"/>
            <a:ext cx="1359662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何宗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5338206" y="4149080"/>
            <a:ext cx="1321512" cy="365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何宗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2" name="正方形/長方形 201"/>
          <p:cNvSpPr/>
          <p:nvPr/>
        </p:nvSpPr>
        <p:spPr>
          <a:xfrm>
            <a:off x="7604826" y="4874711"/>
            <a:ext cx="1359662" cy="282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寺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の名前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3" name="正方形/長方形 202"/>
          <p:cNvSpPr/>
          <p:nvPr/>
        </p:nvSpPr>
        <p:spPr>
          <a:xfrm>
            <a:off x="5344889" y="4874711"/>
            <a:ext cx="1315343" cy="282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寺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の名前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2" name="角丸四角形 111"/>
          <p:cNvSpPr/>
          <p:nvPr/>
        </p:nvSpPr>
        <p:spPr>
          <a:xfrm>
            <a:off x="3799296" y="3356992"/>
            <a:ext cx="502673" cy="25322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中国</a:t>
            </a: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5338206" y="3927906"/>
            <a:ext cx="548413" cy="2308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宗派</a:t>
            </a:r>
            <a:endParaRPr lang="en-US" altLang="ja-JP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5338206" y="4620434"/>
            <a:ext cx="548413" cy="2308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総本山</a:t>
            </a:r>
            <a:endParaRPr lang="en-US" altLang="ja-JP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 rot="295929">
            <a:off x="3654254" y="5395997"/>
            <a:ext cx="866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唐</a:t>
            </a:r>
            <a:r>
              <a:rPr lang="ja-JP" altLang="en-US" sz="12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の衰退</a:t>
            </a:r>
            <a:endParaRPr lang="en-US" altLang="ja-JP" sz="12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9" name="角丸四角形 208"/>
          <p:cNvSpPr/>
          <p:nvPr/>
        </p:nvSpPr>
        <p:spPr>
          <a:xfrm>
            <a:off x="467544" y="5720220"/>
            <a:ext cx="8608394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539226" y="58052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8</a:t>
            </a:r>
            <a:r>
              <a:rPr lang="en-US" altLang="ja-JP" sz="2400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94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208" name="Picture 6" descr="菅原道真公 – 出雲市でのご宿泊に ホテルながた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66" y="5664911"/>
            <a:ext cx="740876" cy="74236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テキスト ボックス 210"/>
          <p:cNvSpPr txBox="1"/>
          <p:nvPr/>
        </p:nvSpPr>
        <p:spPr>
          <a:xfrm>
            <a:off x="2358540" y="5724545"/>
            <a:ext cx="2751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遣唐使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の停止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5" name="四角形吹き出し 14"/>
          <p:cNvSpPr/>
          <p:nvPr/>
        </p:nvSpPr>
        <p:spPr>
          <a:xfrm>
            <a:off x="2428756" y="5766588"/>
            <a:ext cx="2692697" cy="470724"/>
          </a:xfrm>
          <a:prstGeom prst="wedgeRectCallout">
            <a:avLst>
              <a:gd name="adj1" fmla="val -54105"/>
              <a:gd name="adj2" fmla="val 36534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唐は衰退している。</a:t>
            </a:r>
            <a:endParaRPr kumimoji="1" lang="en-US" altLang="ja-JP" sz="12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危険な航海を続ける意味はあるのか！</a:t>
            </a:r>
            <a:endParaRPr kumimoji="1" lang="ja-JP" altLang="en-US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1317898" y="6266929"/>
            <a:ext cx="123787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菅原道真</a:t>
            </a:r>
            <a:endParaRPr kumimoji="1" lang="ja-JP" altLang="en-US" sz="1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1382123" y="6353780"/>
            <a:ext cx="1079556" cy="282481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Ｗｈｏ？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215845" y="5864344"/>
            <a:ext cx="363859" cy="30085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5868144" y="5724545"/>
            <a:ext cx="2751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国風文化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16" name="正方形/長方形 215"/>
          <p:cNvSpPr/>
          <p:nvPr/>
        </p:nvSpPr>
        <p:spPr>
          <a:xfrm>
            <a:off x="5701548" y="5780914"/>
            <a:ext cx="3118924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の風土・生活・感情にあった文化</a:t>
            </a:r>
            <a:endParaRPr lang="en-US" altLang="ja-JP" sz="105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5699994" y="6353780"/>
            <a:ext cx="26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あと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で詳し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く</a:t>
            </a:r>
            <a:endParaRPr lang="en-US" altLang="ja-JP" sz="1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4860033" y="5322128"/>
            <a:ext cx="102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真言宗→</a:t>
            </a:r>
            <a:endParaRPr lang="en-US" altLang="ja-JP" sz="1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5796136" y="5322128"/>
            <a:ext cx="804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空海</a:t>
            </a:r>
            <a:endParaRPr lang="en-US" altLang="ja-JP" sz="1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883861" y="5322128"/>
            <a:ext cx="102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天台</a:t>
            </a:r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宗→</a:t>
            </a:r>
            <a:endParaRPr lang="en-US" altLang="ja-JP" sz="1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7819964" y="5322128"/>
            <a:ext cx="804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最澄</a:t>
            </a:r>
            <a:endParaRPr lang="en-US" altLang="ja-JP" sz="1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2" name="正方形/長方形 221"/>
          <p:cNvSpPr/>
          <p:nvPr/>
        </p:nvSpPr>
        <p:spPr>
          <a:xfrm>
            <a:off x="4913247" y="5328649"/>
            <a:ext cx="788301" cy="332033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真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3" name="正方形/長方形 222"/>
          <p:cNvSpPr/>
          <p:nvPr/>
        </p:nvSpPr>
        <p:spPr>
          <a:xfrm>
            <a:off x="5701548" y="5328649"/>
            <a:ext cx="958684" cy="332033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空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パック</a:t>
            </a:r>
            <a:endParaRPr lang="en-US" altLang="ja-JP" sz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4" name="正方形/長方形 223"/>
          <p:cNvSpPr/>
          <p:nvPr/>
        </p:nvSpPr>
        <p:spPr>
          <a:xfrm>
            <a:off x="6660232" y="5328649"/>
            <a:ext cx="1149831" cy="332033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は、</a:t>
            </a:r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天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5" name="正方形/長方形 224"/>
          <p:cNvSpPr/>
          <p:nvPr/>
        </p:nvSpPr>
        <p:spPr>
          <a:xfrm>
            <a:off x="7804630" y="5328649"/>
            <a:ext cx="1149831" cy="332033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さい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だ！</a:t>
            </a:r>
            <a:endParaRPr lang="en-US" altLang="ja-JP" sz="16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783035" y="1565503"/>
            <a:ext cx="2253461" cy="6178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桓</a:t>
            </a:r>
            <a:endParaRPr kumimoji="1" lang="ja-JP" altLang="en-US" sz="3200" dirty="0">
              <a:solidFill>
                <a:srgbClr val="0070C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2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4066" y="3486538"/>
            <a:ext cx="609600" cy="609600"/>
          </a:xfrm>
          <a:prstGeom prst="rect">
            <a:avLst/>
          </a:prstGeom>
        </p:spPr>
      </p:pic>
      <p:pic>
        <p:nvPicPr>
          <p:cNvPr id="22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2074" y="4878178"/>
            <a:ext cx="609600" cy="609600"/>
          </a:xfrm>
          <a:prstGeom prst="rect">
            <a:avLst/>
          </a:prstGeom>
        </p:spPr>
      </p:pic>
      <p:pic>
        <p:nvPicPr>
          <p:cNvPr id="22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8690" y="5509293"/>
            <a:ext cx="609600" cy="609600"/>
          </a:xfrm>
          <a:prstGeom prst="rect">
            <a:avLst/>
          </a:prstGeom>
        </p:spPr>
      </p:pic>
      <p:pic>
        <p:nvPicPr>
          <p:cNvPr id="23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0996" y="6146795"/>
            <a:ext cx="609600" cy="609600"/>
          </a:xfrm>
          <a:prstGeom prst="rect">
            <a:avLst/>
          </a:prstGeom>
        </p:spPr>
      </p:pic>
      <p:pic>
        <p:nvPicPr>
          <p:cNvPr id="23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10291" y="5487778"/>
            <a:ext cx="609600" cy="609600"/>
          </a:xfrm>
          <a:prstGeom prst="rect">
            <a:avLst/>
          </a:prstGeom>
        </p:spPr>
      </p:pic>
      <p:pic>
        <p:nvPicPr>
          <p:cNvPr id="23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16907" y="6118893"/>
            <a:ext cx="609600" cy="609600"/>
          </a:xfrm>
          <a:prstGeom prst="rect">
            <a:avLst/>
          </a:prstGeom>
        </p:spPr>
      </p:pic>
      <p:pic>
        <p:nvPicPr>
          <p:cNvPr id="23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29328" y="2951384"/>
            <a:ext cx="609600" cy="609600"/>
          </a:xfrm>
          <a:prstGeom prst="rect">
            <a:avLst/>
          </a:prstGeom>
        </p:spPr>
      </p:pic>
      <p:pic>
        <p:nvPicPr>
          <p:cNvPr id="23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7545" y="4247529"/>
            <a:ext cx="609600" cy="609600"/>
          </a:xfrm>
          <a:prstGeom prst="rect">
            <a:avLst/>
          </a:prstGeom>
        </p:spPr>
      </p:pic>
      <p:pic>
        <p:nvPicPr>
          <p:cNvPr id="23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7601" y="3589929"/>
            <a:ext cx="609600" cy="609600"/>
          </a:xfrm>
          <a:prstGeom prst="rect">
            <a:avLst/>
          </a:prstGeom>
        </p:spPr>
      </p:pic>
      <p:pic>
        <p:nvPicPr>
          <p:cNvPr id="23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908" y="4711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4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4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4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4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4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54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541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541" fill="hold"/>
                                        <p:tgtEl>
                                          <p:spTgt spid="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541" fill="hold"/>
                                        <p:tgtEl>
                                          <p:spTgt spid="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541" fill="hold"/>
                                        <p:tgtEl>
                                          <p:spTgt spid="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541" fill="hold"/>
                                        <p:tgtEl>
                                          <p:spTgt spid="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541" fill="hold"/>
                                        <p:tgtEl>
                                          <p:spTgt spid="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541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541" fill="hold"/>
                                        <p:tgtEl>
                                          <p:spTgt spid="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541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541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7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8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9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1"/>
                </p:tgtEl>
              </p:cMediaNode>
            </p:audio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2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4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"/>
                </p:tgtEl>
              </p:cMediaNode>
            </p:audio>
          </p:childTnLst>
        </p:cTn>
      </p:par>
    </p:tnLst>
    <p:bldLst>
      <p:bldP spid="106" grpId="0" animBg="1"/>
      <p:bldP spid="107" grpId="0" animBg="1"/>
      <p:bldP spid="109" grpId="0" animBg="1"/>
      <p:bldP spid="102" grpId="0" animBg="1"/>
      <p:bldP spid="143" grpId="0" animBg="1"/>
      <p:bldP spid="171" grpId="0" animBg="1"/>
      <p:bldP spid="172" grpId="0" animBg="1"/>
      <p:bldP spid="173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15" grpId="0" animBg="1"/>
      <p:bldP spid="214" grpId="0" animBg="1"/>
      <p:bldP spid="216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正方形/長方形 132"/>
          <p:cNvSpPr/>
          <p:nvPr/>
        </p:nvSpPr>
        <p:spPr>
          <a:xfrm>
            <a:off x="0" y="5135124"/>
            <a:ext cx="9144000" cy="1722875"/>
          </a:xfrm>
          <a:prstGeom prst="rect">
            <a:avLst/>
          </a:prstGeom>
          <a:solidFill>
            <a:srgbClr val="92D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等号 36"/>
          <p:cNvSpPr/>
          <p:nvPr/>
        </p:nvSpPr>
        <p:spPr>
          <a:xfrm>
            <a:off x="4970611" y="3717032"/>
            <a:ext cx="1286761" cy="649626"/>
          </a:xfrm>
          <a:prstGeom prst="mathEqual">
            <a:avLst>
              <a:gd name="adj1" fmla="val 23520"/>
              <a:gd name="adj2" fmla="val 31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6240631" y="5225840"/>
            <a:ext cx="669948" cy="2419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6084168" y="2924944"/>
            <a:ext cx="2664296" cy="1868429"/>
          </a:xfrm>
          <a:prstGeom prst="roundRect">
            <a:avLst>
              <a:gd name="adj" fmla="val 19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５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平安</a:t>
            </a:r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  <a:endParaRPr lang="ja-JP" altLang="en-US" sz="54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91680" y="1565503"/>
            <a:ext cx="5112568" cy="617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15567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平安時代②</a:t>
            </a:r>
            <a:endParaRPr lang="en-US" altLang="ja-JP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67544" y="1565503"/>
            <a:ext cx="1224136" cy="61787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4325" y="1598602"/>
            <a:ext cx="11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12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28" y="907358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545" y="2203503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01" y="1545903"/>
            <a:ext cx="609600" cy="609600"/>
          </a:xfrm>
          <a:prstGeom prst="rect">
            <a:avLst/>
          </a:prstGeom>
        </p:spPr>
      </p:pic>
      <p:pic>
        <p:nvPicPr>
          <p:cNvPr id="80" name="nyu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4648" y="4835624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648" y="907358"/>
            <a:ext cx="609600" cy="609600"/>
          </a:xfrm>
          <a:prstGeom prst="rect">
            <a:avLst/>
          </a:prstGeom>
        </p:spPr>
      </p:pic>
      <p:pic>
        <p:nvPicPr>
          <p:cNvPr id="8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865" y="2203503"/>
            <a:ext cx="609600" cy="609600"/>
          </a:xfrm>
          <a:prstGeom prst="rect">
            <a:avLst/>
          </a:prstGeom>
        </p:spPr>
      </p:pic>
      <p:pic>
        <p:nvPicPr>
          <p:cNvPr id="8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21" y="1545903"/>
            <a:ext cx="609600" cy="609600"/>
          </a:xfrm>
          <a:prstGeom prst="rect">
            <a:avLst/>
          </a:prstGeom>
        </p:spPr>
      </p:pic>
      <p:pic>
        <p:nvPicPr>
          <p:cNvPr id="8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715" y="2830105"/>
            <a:ext cx="609600" cy="609600"/>
          </a:xfrm>
          <a:prstGeom prst="rect">
            <a:avLst/>
          </a:prstGeom>
        </p:spPr>
      </p:pic>
      <p:pic>
        <p:nvPicPr>
          <p:cNvPr id="8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932" y="4126250"/>
            <a:ext cx="609600" cy="609600"/>
          </a:xfrm>
          <a:prstGeom prst="rect">
            <a:avLst/>
          </a:prstGeom>
        </p:spPr>
      </p:pic>
      <p:pic>
        <p:nvPicPr>
          <p:cNvPr id="8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88" y="3468650"/>
            <a:ext cx="609600" cy="609600"/>
          </a:xfrm>
          <a:prstGeom prst="rect">
            <a:avLst/>
          </a:prstGeom>
        </p:spPr>
      </p:pic>
      <p:pic>
        <p:nvPicPr>
          <p:cNvPr id="8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908" y="824430"/>
            <a:ext cx="609600" cy="609600"/>
          </a:xfrm>
          <a:prstGeom prst="rect">
            <a:avLst/>
          </a:prstGeom>
        </p:spPr>
      </p:pic>
      <p:pic>
        <p:nvPicPr>
          <p:cNvPr id="8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91" y="2120575"/>
            <a:ext cx="609600" cy="609600"/>
          </a:xfrm>
          <a:prstGeom prst="rect">
            <a:avLst/>
          </a:prstGeom>
        </p:spPr>
      </p:pic>
      <p:pic>
        <p:nvPicPr>
          <p:cNvPr id="8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635" y="1462975"/>
            <a:ext cx="609600" cy="609600"/>
          </a:xfrm>
          <a:prstGeom prst="rect">
            <a:avLst/>
          </a:prstGeom>
        </p:spPr>
      </p:pic>
      <p:pic>
        <p:nvPicPr>
          <p:cNvPr id="9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41" y="2747177"/>
            <a:ext cx="609600" cy="609600"/>
          </a:xfrm>
          <a:prstGeom prst="rect">
            <a:avLst/>
          </a:prstGeom>
        </p:spPr>
      </p:pic>
      <p:pic>
        <p:nvPicPr>
          <p:cNvPr id="9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24" y="4043322"/>
            <a:ext cx="609600" cy="609600"/>
          </a:xfrm>
          <a:prstGeom prst="rect">
            <a:avLst/>
          </a:prstGeom>
        </p:spPr>
      </p:pic>
      <p:pic>
        <p:nvPicPr>
          <p:cNvPr id="9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568" y="3385722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0996" y="4860290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5491405"/>
            <a:ext cx="609600" cy="609600"/>
          </a:xfrm>
          <a:prstGeom prst="rect">
            <a:avLst/>
          </a:prstGeom>
        </p:spPr>
      </p:pic>
      <p:sp>
        <p:nvSpPr>
          <p:cNvPr id="12" name="AutoShape 2" descr="鉄剣・鉄刀銘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AutoShape 4" descr="鉄剣・鉄刀銘文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AutoShape 6" descr="鉄剣・鉄刀銘文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783035" y="1565503"/>
            <a:ext cx="2253461" cy="6178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摂</a:t>
            </a:r>
            <a:endParaRPr kumimoji="1" lang="ja-JP" altLang="en-US" sz="3200" dirty="0">
              <a:solidFill>
                <a:srgbClr val="0070C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67544" y="2925935"/>
            <a:ext cx="4707755" cy="2159250"/>
          </a:xfrm>
          <a:prstGeom prst="roundRect">
            <a:avLst>
              <a:gd name="adj" fmla="val 19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Picture 2" descr="無料イラスト] 藤原道長 - パブリックドメインQ：著作権フリー画像素材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09" y="3362307"/>
            <a:ext cx="681039" cy="9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56" y="3064440"/>
            <a:ext cx="688760" cy="64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31" y="4008392"/>
            <a:ext cx="686150" cy="64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7" descr="平安貴族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81" y="3528334"/>
            <a:ext cx="618361" cy="9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6257372" y="2925935"/>
            <a:ext cx="130641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天皇家</a:t>
            </a:r>
            <a:endParaRPr lang="en-US" altLang="ja-JP" sz="2800" dirty="0" smtClean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51" name="Picture 9" descr="平安貴族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27" y="3531676"/>
            <a:ext cx="622816" cy="8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51"/>
          <p:cNvSpPr txBox="1"/>
          <p:nvPr/>
        </p:nvSpPr>
        <p:spPr>
          <a:xfrm>
            <a:off x="6910578" y="3501008"/>
            <a:ext cx="99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結　婚</a:t>
            </a:r>
            <a:endParaRPr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2" y="4005346"/>
            <a:ext cx="687361" cy="6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601291" y="2944915"/>
            <a:ext cx="130641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藤原</a:t>
            </a:r>
            <a:r>
              <a:rPr lang="ja-JP" altLang="en-US" sz="20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氏</a:t>
            </a:r>
            <a:endParaRPr lang="en-US" altLang="ja-JP" sz="2800" dirty="0" smtClean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88140" y="4211796"/>
            <a:ext cx="120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  <a:latin typeface="HG創英角ｺﾞｼｯｸUB" pitchFamily="49" charset="-128"/>
                <a:ea typeface="HG創英角ｺﾞｼｯｸUB" pitchFamily="49" charset="-128"/>
              </a:rPr>
              <a:t>藤原</a:t>
            </a:r>
            <a:r>
              <a:rPr lang="ja-JP" altLang="en-US" dirty="0" smtClean="0">
                <a:solidFill>
                  <a:srgbClr val="C00000"/>
                </a:solidFill>
                <a:latin typeface="HG創英角ｺﾞｼｯｸUB" pitchFamily="49" charset="-128"/>
                <a:ea typeface="HG創英角ｺﾞｼｯｸUB" pitchFamily="49" charset="-128"/>
              </a:rPr>
              <a:t>道長</a:t>
            </a:r>
            <a:endParaRPr lang="en-US" altLang="ja-JP" dirty="0" smtClean="0">
              <a:solidFill>
                <a:srgbClr val="C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550231" y="3064440"/>
            <a:ext cx="697733" cy="962614"/>
            <a:chOff x="3550231" y="3064440"/>
            <a:chExt cx="697733" cy="962614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231" y="3064440"/>
              <a:ext cx="697733" cy="65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3572494" y="3719277"/>
              <a:ext cx="653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prstClr val="black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娘</a:t>
              </a:r>
              <a:endParaRPr lang="en-US" altLang="ja-JP" sz="1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4317405" y="3719278"/>
            <a:ext cx="65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娘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72725" y="4639486"/>
            <a:ext cx="65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娘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316617" y="4639485"/>
            <a:ext cx="65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娘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435881" y="3429000"/>
            <a:ext cx="461665" cy="1206726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親戚関係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735218" y="4371513"/>
            <a:ext cx="65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天皇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092280" y="4371513"/>
            <a:ext cx="65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子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3694" y="4666347"/>
            <a:ext cx="2882132" cy="338554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摂</a:t>
            </a:r>
            <a:r>
              <a:rPr lang="ja-JP" altLang="en-US" sz="16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政や</a:t>
            </a:r>
            <a:r>
              <a:rPr lang="ja-JP" altLang="en-US" sz="16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関</a:t>
            </a:r>
            <a:r>
              <a:rPr lang="ja-JP" altLang="en-US" sz="16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白の要職を独占！</a:t>
            </a:r>
            <a:endParaRPr lang="en-US" altLang="ja-JP" sz="16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477645" y="4371513"/>
            <a:ext cx="65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  <a:latin typeface="HG創英角ｺﾞｼｯｸUB" pitchFamily="49" charset="-128"/>
                <a:ea typeface="HG創英角ｺﾞｼｯｸUB" pitchFamily="49" charset="-128"/>
              </a:rPr>
              <a:t>妃</a:t>
            </a:r>
            <a:endParaRPr lang="en-US" altLang="ja-JP" sz="1400" dirty="0" smtClean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467544" y="2276872"/>
            <a:ext cx="8608394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39226" y="234058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1016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778764" y="2269927"/>
            <a:ext cx="383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藤原道長 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が </a:t>
            </a:r>
            <a:r>
              <a:rPr lang="ja-JP" altLang="en-US" sz="28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摂政 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868144" y="2269927"/>
            <a:ext cx="202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摂関政治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95" name="Picture 11" descr="貴族イラスト - No: 865783／無料イラストなら「イラストAC」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0331" y1="50294" x2="50331" y2="50294"/>
                        <a14:foregroundMark x1="46799" y1="48235" x2="46799" y2="48235"/>
                        <a14:foregroundMark x1="46799" y1="46765" x2="46799" y2="46765"/>
                        <a14:foregroundMark x1="45695" y1="45294" x2="45695" y2="45294"/>
                        <a14:foregroundMark x1="45695" y1="45294" x2="45695" y2="45294"/>
                        <a14:foregroundMark x1="52539" y1="46176" x2="52539" y2="46176"/>
                        <a14:foregroundMark x1="52539" y1="46176" x2="52539" y2="46176"/>
                        <a14:foregroundMark x1="55188" y1="46176" x2="55188" y2="46176"/>
                        <a14:foregroundMark x1="56071" y1="47059" x2="56071" y2="47059"/>
                        <a14:foregroundMark x1="51876" y1="18235" x2="51876" y2="18235"/>
                        <a14:foregroundMark x1="51876" y1="18235" x2="51876" y2="18235"/>
                        <a14:foregroundMark x1="47241" y1="52647" x2="47241" y2="52647"/>
                        <a14:foregroundMark x1="47241" y1="52647" x2="47241" y2="52647"/>
                        <a14:foregroundMark x1="52539" y1="50294" x2="52539" y2="50294"/>
                        <a14:foregroundMark x1="52539" y1="50294" x2="52539" y2="50294"/>
                        <a14:foregroundMark x1="58278" y1="52647" x2="58278" y2="52647"/>
                        <a14:foregroundMark x1="58278" y1="52941" x2="58278" y2="52941"/>
                        <a14:foregroundMark x1="54746" y1="53235" x2="54746" y2="53235"/>
                        <a14:foregroundMark x1="54084" y1="53235" x2="54084" y2="53235"/>
                        <a14:foregroundMark x1="54084" y1="53235" x2="54084" y2="53235"/>
                        <a14:foregroundMark x1="54084" y1="53235" x2="54084" y2="53235"/>
                        <a14:foregroundMark x1="47241" y1="46471" x2="47241" y2="46471"/>
                        <a14:foregroundMark x1="47241" y1="46471" x2="47241" y2="46471"/>
                        <a14:foregroundMark x1="51876" y1="48824" x2="51876" y2="48824"/>
                        <a14:foregroundMark x1="51876" y1="48824" x2="51876" y2="48824"/>
                        <a14:foregroundMark x1="51876" y1="48824" x2="51876" y2="48824"/>
                        <a14:foregroundMark x1="54525" y1="47059" x2="54525" y2="47059"/>
                        <a14:foregroundMark x1="46667" y1="27397" x2="46667" y2="27397"/>
                        <a14:foregroundMark x1="58462" y1="31507" x2="58462" y2="31507"/>
                        <a14:foregroundMark x1="49231" y1="34932" x2="49231" y2="34932"/>
                        <a14:foregroundMark x1="49231" y1="34932" x2="49231" y2="34932"/>
                        <a14:foregroundMark x1="49231" y1="34932" x2="49231" y2="34932"/>
                        <a14:foregroundMark x1="49231" y1="34932" x2="49231" y2="3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21" y="3861048"/>
            <a:ext cx="810597" cy="6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600593" y="3527270"/>
            <a:ext cx="1733327" cy="936104"/>
          </a:xfrm>
          <a:prstGeom prst="wedgeRoundRectCallout">
            <a:avLst>
              <a:gd name="adj1" fmla="val 58298"/>
              <a:gd name="adj2" fmla="val 431"/>
              <a:gd name="adj3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66557" y="3573016"/>
            <a:ext cx="166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この世を</a:t>
            </a:r>
            <a:r>
              <a:rPr lang="ja-JP" altLang="en-US" sz="1200" dirty="0" err="1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ば</a:t>
            </a:r>
            <a:endParaRPr lang="en-US" altLang="ja-JP" sz="12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我が世と</a:t>
            </a:r>
            <a:r>
              <a:rPr lang="ja-JP" altLang="en-US" sz="1200" dirty="0" err="1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ぞ思ふ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望月の</a:t>
            </a:r>
            <a:endParaRPr lang="en-US" altLang="ja-JP" sz="12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かけたることも</a:t>
            </a:r>
            <a:endParaRPr lang="en-US" altLang="ja-JP" sz="12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なしと</a:t>
            </a:r>
            <a:r>
              <a:rPr lang="ja-JP" altLang="en-US" sz="1200" dirty="0" err="1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思へば</a:t>
            </a:r>
            <a:endParaRPr lang="en-US" altLang="ja-JP" sz="12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596336" y="2375344"/>
            <a:ext cx="1397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藤原道長・藤原頼通父子のころが最盛期</a:t>
            </a:r>
            <a:endParaRPr lang="en-US" altLang="ja-JP" sz="1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470472" y="5229200"/>
            <a:ext cx="1574295" cy="55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39552" y="527159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国風</a:t>
            </a:r>
            <a:r>
              <a:rPr lang="ja-JP" altLang="en-US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文化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361451" y="5611539"/>
            <a:ext cx="153787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仮名文字</a:t>
            </a:r>
            <a:endParaRPr kumimoji="1" lang="ja-JP" alt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 descr="豆知識✏どうして「ひらがな」と「かたかな」が生まれたの ..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16" y="5229200"/>
            <a:ext cx="2105540" cy="13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テキスト ボックス 105"/>
          <p:cNvSpPr txBox="1"/>
          <p:nvPr/>
        </p:nvSpPr>
        <p:spPr>
          <a:xfrm>
            <a:off x="458855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遣唐使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の廃止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7" name="下矢印 106"/>
          <p:cNvSpPr/>
          <p:nvPr/>
        </p:nvSpPr>
        <p:spPr>
          <a:xfrm rot="10800000">
            <a:off x="1075824" y="5830006"/>
            <a:ext cx="255091" cy="32795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8855" y="6165304"/>
            <a:ext cx="158417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4366258" y="5225840"/>
            <a:ext cx="604354" cy="2419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366259" y="5208280"/>
            <a:ext cx="59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文　学</a:t>
            </a:r>
            <a:endParaRPr kumimoji="1" lang="ja-JP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359669" y="5500619"/>
            <a:ext cx="153787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1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古今和歌集</a:t>
            </a:r>
            <a:endParaRPr kumimoji="1" lang="ja-JP" altLang="en-US" sz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4355975" y="5491405"/>
            <a:ext cx="1728191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紀貫之らによって編さん</a:t>
            </a:r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された和歌集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359669" y="5898758"/>
            <a:ext cx="153787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1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枕草子</a:t>
            </a:r>
            <a:endParaRPr kumimoji="1" lang="ja-JP" altLang="en-US" sz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359669" y="6309320"/>
            <a:ext cx="153787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1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源氏物語</a:t>
            </a:r>
            <a:endParaRPr kumimoji="1" lang="ja-JP" altLang="en-US" sz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4355976" y="5900509"/>
            <a:ext cx="1728191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清少納言</a:t>
            </a:r>
            <a:r>
              <a:rPr lang="ja-JP" altLang="en-US" sz="1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の書いた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随筆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4355976" y="6309612"/>
            <a:ext cx="1728191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紫式部</a:t>
            </a:r>
            <a:r>
              <a:rPr lang="ja-JP" altLang="en-US" sz="1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の書いた</a:t>
            </a:r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物語</a:t>
            </a:r>
            <a:endParaRPr lang="en-US" altLang="ja-JP" sz="12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8" name="Picture 2" descr="平安の貴族の住まいは、寝殿造りというもので、 その広さは位によって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05" y="2980793"/>
            <a:ext cx="3125441" cy="174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9" name="テキスト ボックス 118"/>
          <p:cNvSpPr txBox="1"/>
          <p:nvPr/>
        </p:nvSpPr>
        <p:spPr>
          <a:xfrm>
            <a:off x="6257372" y="5208280"/>
            <a:ext cx="59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建　築</a:t>
            </a:r>
            <a:endParaRPr kumimoji="1" lang="ja-JP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212661" y="5589240"/>
            <a:ext cx="188773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平等院</a:t>
            </a:r>
            <a:r>
              <a:rPr lang="ja-JP" alt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鳳凰</a:t>
            </a:r>
            <a:r>
              <a:rPr lang="ja-JP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堂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300192" y="6165304"/>
            <a:ext cx="178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藤原頼通　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が建てた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6833542" y="4903480"/>
            <a:ext cx="155488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浄土信仰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8100392" y="5947116"/>
            <a:ext cx="1006553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寝殿造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6990054" y="4825027"/>
            <a:ext cx="1857028" cy="620197"/>
          </a:xfrm>
          <a:prstGeom prst="rect">
            <a:avLst/>
          </a:prstGeom>
          <a:solidFill>
            <a:srgbClr val="00B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1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阿弥陀如来</a:t>
            </a:r>
            <a:r>
              <a:rPr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にすがって極楽浄土に生まれ変わることを願う信仰</a:t>
            </a:r>
            <a:endParaRPr lang="en-US" altLang="ja-JP" sz="11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6308889" y="6210098"/>
            <a:ext cx="948292" cy="248965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Who?</a:t>
            </a:r>
            <a:endParaRPr lang="en-US" altLang="ja-JP" sz="12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7" name="Picture 2" descr="国宝・平等院鳳凰堂】 行き方、見学のしかた詳細 （京都府 宇治市 ..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31" y="5517232"/>
            <a:ext cx="1821190" cy="1158940"/>
          </a:xfrm>
          <a:prstGeom prst="roundRect">
            <a:avLst>
              <a:gd name="adj" fmla="val 5909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/>
          <a:extLst/>
        </p:spPr>
      </p:pic>
      <p:sp>
        <p:nvSpPr>
          <p:cNvPr id="126" name="下矢印 125"/>
          <p:cNvSpPr/>
          <p:nvPr/>
        </p:nvSpPr>
        <p:spPr>
          <a:xfrm>
            <a:off x="7304361" y="5445223"/>
            <a:ext cx="411050" cy="2548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8100392" y="5545107"/>
            <a:ext cx="922203" cy="1158432"/>
          </a:xfrm>
          <a:prstGeom prst="rect">
            <a:avLst/>
          </a:prstGeom>
          <a:solidFill>
            <a:srgbClr val="00B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貴族の邸宅のつくりを何というか。</a:t>
            </a:r>
            <a:endParaRPr lang="en-US" altLang="ja-JP" sz="11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1809889" y="2340589"/>
            <a:ext cx="1740341" cy="47251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Ｗｈｏ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894654" y="2328458"/>
            <a:ext cx="3125049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天皇が幼い時は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摂政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として、成人したら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関白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として実権をにぎった藤原氏の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政治</a:t>
            </a:r>
            <a:endParaRPr lang="en-US" altLang="ja-JP" sz="105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0" name="右矢印 129"/>
          <p:cNvSpPr/>
          <p:nvPr/>
        </p:nvSpPr>
        <p:spPr>
          <a:xfrm>
            <a:off x="5484783" y="2446325"/>
            <a:ext cx="363859" cy="30085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角丸四角形吹き出し 130"/>
          <p:cNvSpPr/>
          <p:nvPr/>
        </p:nvSpPr>
        <p:spPr>
          <a:xfrm>
            <a:off x="611560" y="3531676"/>
            <a:ext cx="1733327" cy="936104"/>
          </a:xfrm>
          <a:prstGeom prst="wedgeRoundRectCallout">
            <a:avLst>
              <a:gd name="adj1" fmla="val 58298"/>
              <a:gd name="adj2" fmla="val 431"/>
              <a:gd name="adj3" fmla="val 16667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有名な和歌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07404" y="5301208"/>
            <a:ext cx="1336848" cy="398823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何</a:t>
            </a: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文化？</a:t>
            </a:r>
            <a:endParaRPr lang="en-US" altLang="ja-JP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3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0996" y="2925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0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4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4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4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4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4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54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41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54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41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41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41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  <p:bldLst>
      <p:bldP spid="37" grpId="0" animBg="1"/>
      <p:bldP spid="52" grpId="0"/>
      <p:bldP spid="55" grpId="0"/>
      <p:bldP spid="60" grpId="0" animBg="1"/>
      <p:bldP spid="62" grpId="0"/>
      <p:bldP spid="63" grpId="0" animBg="1"/>
      <p:bldP spid="69" grpId="0"/>
      <p:bldP spid="111" grpId="0" animBg="1"/>
      <p:bldP spid="114" grpId="0" animBg="1"/>
      <p:bldP spid="116" grpId="0" animBg="1"/>
      <p:bldP spid="125" grpId="0" animBg="1"/>
      <p:bldP spid="127" grpId="0" animBg="1"/>
      <p:bldP spid="128" grpId="0" animBg="1"/>
      <p:bldP spid="129" grpId="0" animBg="1"/>
      <p:bldP spid="78" grpId="0" animBg="1"/>
      <p:bldP spid="131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角丸四角形 99"/>
          <p:cNvSpPr/>
          <p:nvPr/>
        </p:nvSpPr>
        <p:spPr>
          <a:xfrm>
            <a:off x="3593491" y="3338855"/>
            <a:ext cx="1468587" cy="1764601"/>
          </a:xfrm>
          <a:prstGeom prst="roundRect">
            <a:avLst>
              <a:gd name="adj" fmla="val 7942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4" name="六角形 103"/>
          <p:cNvSpPr/>
          <p:nvPr/>
        </p:nvSpPr>
        <p:spPr>
          <a:xfrm>
            <a:off x="2339752" y="4078250"/>
            <a:ext cx="1152128" cy="369332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六角形 104"/>
          <p:cNvSpPr/>
          <p:nvPr/>
        </p:nvSpPr>
        <p:spPr>
          <a:xfrm>
            <a:off x="2339752" y="4559780"/>
            <a:ext cx="1152128" cy="381387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72"/>
          <p:cNvSpPr/>
          <p:nvPr/>
        </p:nvSpPr>
        <p:spPr>
          <a:xfrm>
            <a:off x="827583" y="3338855"/>
            <a:ext cx="1468587" cy="1764601"/>
          </a:xfrm>
          <a:prstGeom prst="roundRect">
            <a:avLst>
              <a:gd name="adj" fmla="val 7942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65175" y="3582837"/>
            <a:ext cx="4382889" cy="38997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５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平安</a:t>
            </a:r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  <a:endParaRPr lang="ja-JP" altLang="en-US" sz="54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91680" y="1565503"/>
            <a:ext cx="5112568" cy="617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15567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平安時代③</a:t>
            </a:r>
            <a:endParaRPr lang="en-US" altLang="ja-JP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67544" y="1565503"/>
            <a:ext cx="1224136" cy="61787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4325" y="1598602"/>
            <a:ext cx="11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12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7545" y="2203503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7601" y="1545903"/>
            <a:ext cx="609600" cy="609600"/>
          </a:xfrm>
          <a:prstGeom prst="rect">
            <a:avLst/>
          </a:prstGeom>
        </p:spPr>
      </p:pic>
      <p:pic>
        <p:nvPicPr>
          <p:cNvPr id="8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2908" y="824430"/>
            <a:ext cx="609600" cy="609600"/>
          </a:xfrm>
          <a:prstGeom prst="rect">
            <a:avLst/>
          </a:prstGeom>
        </p:spPr>
      </p:pic>
      <p:pic>
        <p:nvPicPr>
          <p:cNvPr id="8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91" y="2120575"/>
            <a:ext cx="609600" cy="609600"/>
          </a:xfrm>
          <a:prstGeom prst="rect">
            <a:avLst/>
          </a:prstGeom>
        </p:spPr>
      </p:pic>
      <p:pic>
        <p:nvPicPr>
          <p:cNvPr id="8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4635" y="1462975"/>
            <a:ext cx="609600" cy="609600"/>
          </a:xfrm>
          <a:prstGeom prst="rect">
            <a:avLst/>
          </a:prstGeom>
        </p:spPr>
      </p:pic>
      <p:pic>
        <p:nvPicPr>
          <p:cNvPr id="9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2841" y="2747177"/>
            <a:ext cx="609600" cy="609600"/>
          </a:xfrm>
          <a:prstGeom prst="rect">
            <a:avLst/>
          </a:prstGeom>
        </p:spPr>
      </p:pic>
      <p:pic>
        <p:nvPicPr>
          <p:cNvPr id="9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4043322"/>
            <a:ext cx="609600" cy="609600"/>
          </a:xfrm>
          <a:prstGeom prst="rect">
            <a:avLst/>
          </a:prstGeom>
        </p:spPr>
      </p:pic>
      <p:pic>
        <p:nvPicPr>
          <p:cNvPr id="9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4568" y="3385722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0996" y="4860290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7612" y="5491405"/>
            <a:ext cx="609600" cy="609600"/>
          </a:xfrm>
          <a:prstGeom prst="rect">
            <a:avLst/>
          </a:prstGeom>
        </p:spPr>
      </p:pic>
      <p:sp>
        <p:nvSpPr>
          <p:cNvPr id="12" name="AutoShape 2" descr="鉄剣・鉄刀銘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AutoShape 4" descr="鉄剣・鉄刀銘文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AutoShape 6" descr="鉄剣・鉄刀銘文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783035" y="1565503"/>
            <a:ext cx="2253461" cy="6178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院</a:t>
            </a:r>
            <a:endParaRPr kumimoji="1" lang="ja-JP" altLang="en-US" sz="3200" dirty="0">
              <a:solidFill>
                <a:srgbClr val="0070C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436096" y="2644420"/>
            <a:ext cx="3600400" cy="2656788"/>
          </a:xfrm>
          <a:prstGeom prst="roundRect">
            <a:avLst>
              <a:gd name="adj" fmla="val 50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443760" y="2642675"/>
            <a:ext cx="14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10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世紀中ごろ</a:t>
            </a:r>
            <a:endParaRPr lang="en-US" altLang="ja-JP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092280" y="2627620"/>
            <a:ext cx="14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平将門の乱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092280" y="300342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藤原純友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r>
              <a:rPr lang="ja-JP" altLang="en-US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乱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43760" y="3391157"/>
            <a:ext cx="14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11</a:t>
            </a:r>
            <a:r>
              <a:rPr lang="ja-JP" altLang="en-US" sz="1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世紀後半</a:t>
            </a:r>
            <a:endParaRPr lang="en-US" altLang="ja-JP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280" y="3398171"/>
            <a:ext cx="14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前九年合戦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92280" y="37589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後三年合戦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995467" y="3457404"/>
            <a:ext cx="1857028" cy="6201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東北地方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の武士同士の争い</a:t>
            </a:r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" name="下矢印 50"/>
          <p:cNvSpPr/>
          <p:nvPr/>
        </p:nvSpPr>
        <p:spPr>
          <a:xfrm>
            <a:off x="7704240" y="4087628"/>
            <a:ext cx="411050" cy="25480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995467" y="2695431"/>
            <a:ext cx="1857028" cy="30152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関東</a:t>
            </a:r>
            <a:r>
              <a:rPr lang="ja-JP" altLang="en-US" sz="1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で起こった武士の争い</a:t>
            </a:r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995467" y="3037334"/>
            <a:ext cx="1857028" cy="30152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05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瀬戸内海</a:t>
            </a:r>
            <a:r>
              <a:rPr lang="ja-JP" altLang="en-US" sz="9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で起こった武士の争い</a:t>
            </a:r>
            <a:endParaRPr lang="en-US" altLang="ja-JP" sz="9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724128" y="4364793"/>
            <a:ext cx="312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源氏</a:t>
            </a:r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（源義家）が東日本で勢力を伸ばす</a:t>
            </a:r>
            <a:endParaRPr lang="en-US" altLang="ja-JP" sz="16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724128" y="4734125"/>
            <a:ext cx="312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奥州藤原氏</a:t>
            </a:r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が東北で勢力を伸ばす</a:t>
            </a:r>
            <a:endParaRPr lang="en-US" altLang="ja-JP" sz="16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460375" y="2633761"/>
            <a:ext cx="4831705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32057" y="269747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1086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58855" y="2276872"/>
            <a:ext cx="1376841" cy="2459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朝廷</a:t>
            </a:r>
            <a:r>
              <a:rPr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の動き</a:t>
            </a:r>
            <a:endParaRPr lang="en-US" altLang="ja-JP" sz="11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430673" y="2276872"/>
            <a:ext cx="1376841" cy="2459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地方</a:t>
            </a:r>
            <a:r>
              <a:rPr lang="ja-JP" altLang="en-US" sz="11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の動き</a:t>
            </a:r>
            <a:endParaRPr lang="en-US" altLang="ja-JP" sz="11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691680" y="263808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白河上皇 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の　</a:t>
            </a:r>
            <a:r>
              <a:rPr lang="ja-JP" altLang="en-US" sz="32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院政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763688" y="2704812"/>
            <a:ext cx="1728192" cy="454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Ｗｈｏ？</a:t>
            </a:r>
            <a:endParaRPr lang="en-US" altLang="ja-JP" sz="16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1691680" y="2673257"/>
            <a:ext cx="3456384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</a:t>
            </a:r>
            <a:r>
              <a:rPr lang="ja-JP" altLang="en-US" sz="12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位</a:t>
            </a:r>
            <a:r>
              <a:rPr lang="ja-JP" altLang="en-US" sz="12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をゆずり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上皇</a:t>
            </a:r>
            <a:r>
              <a:rPr lang="ja-JP" altLang="en-US" sz="12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12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して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院</a:t>
            </a:r>
            <a:r>
              <a:rPr lang="ja-JP" altLang="en-US" sz="12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政治</a:t>
            </a:r>
            <a:r>
              <a:rPr lang="ja-JP" altLang="en-US" sz="12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を行うこと</a:t>
            </a:r>
            <a:endParaRPr lang="en-US" altLang="ja-JP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5" name="下矢印 64"/>
          <p:cNvSpPr/>
          <p:nvPr/>
        </p:nvSpPr>
        <p:spPr>
          <a:xfrm>
            <a:off x="2588195" y="5013176"/>
            <a:ext cx="576064" cy="3470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65175" y="3573016"/>
            <a:ext cx="153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後白河</a:t>
            </a:r>
            <a:r>
              <a:rPr lang="ja-JP" altLang="en-US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419872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崇徳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上皇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491880" y="4077072"/>
            <a:ext cx="157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平忠正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491880" y="45718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源為義・為朝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423212" y="4077072"/>
            <a:ext cx="102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平氏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78056" y="4077072"/>
            <a:ext cx="124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平清盛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78056" y="4571836"/>
            <a:ext cx="124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源義朝</a:t>
            </a:r>
          </a:p>
        </p:txBody>
      </p:sp>
      <p:sp>
        <p:nvSpPr>
          <p:cNvPr id="98" name="正方形/長方形 97"/>
          <p:cNvSpPr/>
          <p:nvPr/>
        </p:nvSpPr>
        <p:spPr>
          <a:xfrm>
            <a:off x="765175" y="4066148"/>
            <a:ext cx="4382889" cy="3899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765175" y="4549459"/>
            <a:ext cx="4382889" cy="389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六角形 5"/>
          <p:cNvSpPr/>
          <p:nvPr/>
        </p:nvSpPr>
        <p:spPr>
          <a:xfrm>
            <a:off x="2339752" y="3593159"/>
            <a:ext cx="1152128" cy="369332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423212" y="3573016"/>
            <a:ext cx="102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天皇家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423212" y="4571836"/>
            <a:ext cx="102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源氏</a:t>
            </a: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043608" y="3311406"/>
            <a:ext cx="1070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天皇方</a:t>
            </a:r>
            <a:endParaRPr lang="ja-JP" altLang="en-US" sz="1100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820715" y="3311406"/>
            <a:ext cx="1070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上皇</a:t>
            </a:r>
            <a:r>
              <a:rPr lang="ja-JP" altLang="en-US" sz="11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方</a:t>
            </a:r>
            <a:endParaRPr lang="ja-JP" altLang="en-US" sz="1100" dirty="0">
              <a:solidFill>
                <a:schemeClr val="accent6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8" name="角丸四角形 107"/>
          <p:cNvSpPr/>
          <p:nvPr/>
        </p:nvSpPr>
        <p:spPr>
          <a:xfrm>
            <a:off x="460375" y="5376633"/>
            <a:ext cx="4831705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32057" y="544035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1156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782476" y="5364505"/>
            <a:ext cx="336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保元の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乱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1691680" y="5428435"/>
            <a:ext cx="3456384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上皇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と天皇の対立から起こった争い</a:t>
            </a:r>
            <a:endParaRPr lang="en-US" altLang="ja-JP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6656" y="4869160"/>
            <a:ext cx="5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〇</a:t>
            </a:r>
            <a:endParaRPr kumimoji="1" lang="ja-JP" altLang="en-US" sz="2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087460" y="4869160"/>
            <a:ext cx="5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×</a:t>
            </a:r>
            <a:endParaRPr kumimoji="1" lang="ja-JP" altLang="en-US" sz="2800" dirty="0">
              <a:solidFill>
                <a:srgbClr val="00B0F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4" name="角丸四角形 113"/>
          <p:cNvSpPr/>
          <p:nvPr/>
        </p:nvSpPr>
        <p:spPr>
          <a:xfrm>
            <a:off x="460375" y="6016746"/>
            <a:ext cx="4831705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32057" y="60804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1159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649139" y="4261136"/>
            <a:ext cx="394469" cy="467555"/>
            <a:chOff x="532057" y="4261136"/>
            <a:chExt cx="511551" cy="467555"/>
          </a:xfrm>
        </p:grpSpPr>
        <p:cxnSp>
          <p:nvCxnSpPr>
            <p:cNvPr id="9" name="直線コネクタ 8"/>
            <p:cNvCxnSpPr/>
            <p:nvPr/>
          </p:nvCxnSpPr>
          <p:spPr>
            <a:xfrm flipH="1">
              <a:off x="532057" y="4262916"/>
              <a:ext cx="511551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H="1">
              <a:off x="532057" y="4728691"/>
              <a:ext cx="511551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532057" y="4261136"/>
              <a:ext cx="0" cy="467555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176001" y="4481830"/>
            <a:ext cx="356056" cy="1827490"/>
            <a:chOff x="176001" y="4481830"/>
            <a:chExt cx="356056" cy="1827490"/>
          </a:xfrm>
        </p:grpSpPr>
        <p:cxnSp>
          <p:nvCxnSpPr>
            <p:cNvPr id="117" name="直線コネクタ 116"/>
            <p:cNvCxnSpPr/>
            <p:nvPr/>
          </p:nvCxnSpPr>
          <p:spPr>
            <a:xfrm flipH="1">
              <a:off x="179514" y="4496329"/>
              <a:ext cx="352543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V="1">
              <a:off x="179513" y="4481830"/>
              <a:ext cx="0" cy="182749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176001" y="6309320"/>
              <a:ext cx="255777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爆発 1 119"/>
          <p:cNvSpPr/>
          <p:nvPr/>
        </p:nvSpPr>
        <p:spPr>
          <a:xfrm>
            <a:off x="74710" y="3861048"/>
            <a:ext cx="792088" cy="570002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-52190" y="4004726"/>
            <a:ext cx="1022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対立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782476" y="6016746"/>
            <a:ext cx="336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平治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の乱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1691680" y="6080463"/>
            <a:ext cx="3456384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上の乱の勝者で対立を深める</a:t>
            </a:r>
            <a:endParaRPr lang="en-US" altLang="ja-JP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4" name="下矢印 123"/>
          <p:cNvSpPr/>
          <p:nvPr/>
        </p:nvSpPr>
        <p:spPr>
          <a:xfrm rot="5400000">
            <a:off x="5085377" y="4174620"/>
            <a:ext cx="576064" cy="3470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下矢印 124"/>
          <p:cNvSpPr/>
          <p:nvPr/>
        </p:nvSpPr>
        <p:spPr>
          <a:xfrm rot="16200000">
            <a:off x="5142641" y="6144312"/>
            <a:ext cx="576064" cy="3470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六角形 125"/>
          <p:cNvSpPr/>
          <p:nvPr/>
        </p:nvSpPr>
        <p:spPr>
          <a:xfrm>
            <a:off x="6660232" y="5517232"/>
            <a:ext cx="1152128" cy="381387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5652120" y="5529288"/>
            <a:ext cx="102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平清盛</a:t>
            </a:r>
            <a:endParaRPr lang="ja-JP" altLang="en-US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743692" y="5529288"/>
            <a:ext cx="102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平</a:t>
            </a:r>
            <a:r>
              <a:rPr lang="en-US" altLang="ja-JP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vs</a:t>
            </a:r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源</a:t>
            </a: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850066" y="5826612"/>
            <a:ext cx="5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〇</a:t>
            </a:r>
            <a:endParaRPr kumimoji="1" lang="ja-JP" altLang="en-US" sz="2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8139424" y="5807386"/>
            <a:ext cx="5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×</a:t>
            </a:r>
            <a:endParaRPr kumimoji="1" lang="ja-JP" altLang="en-US" sz="2800" dirty="0">
              <a:solidFill>
                <a:srgbClr val="00B0F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5620915" y="5529288"/>
            <a:ext cx="3415581" cy="369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7923981" y="5529288"/>
            <a:ext cx="102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源義朝</a:t>
            </a:r>
            <a:endParaRPr lang="ja-JP" altLang="en-US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390988" y="6372036"/>
            <a:ext cx="372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平　　氏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の世の中になっていく。</a:t>
            </a:r>
            <a:endParaRPr lang="en-US" altLang="ja-JP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35" name="グループ化 134"/>
          <p:cNvGrpSpPr/>
          <p:nvPr/>
        </p:nvGrpSpPr>
        <p:grpSpPr>
          <a:xfrm>
            <a:off x="6044249" y="6309320"/>
            <a:ext cx="327951" cy="396413"/>
            <a:chOff x="561451" y="5877272"/>
            <a:chExt cx="327951" cy="396413"/>
          </a:xfrm>
        </p:grpSpPr>
        <p:sp>
          <p:nvSpPr>
            <p:cNvPr id="136" name="下矢印 135"/>
            <p:cNvSpPr/>
            <p:nvPr/>
          </p:nvSpPr>
          <p:spPr>
            <a:xfrm rot="16200000">
              <a:off x="597881" y="5982164"/>
              <a:ext cx="255091" cy="327951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561451" y="5877272"/>
              <a:ext cx="136926" cy="2688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8" name="正方形/長方形 137"/>
          <p:cNvSpPr/>
          <p:nvPr/>
        </p:nvSpPr>
        <p:spPr>
          <a:xfrm>
            <a:off x="1072809" y="4107993"/>
            <a:ext cx="928514" cy="30152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Ｗｈｏ？</a:t>
            </a:r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5716918" y="5557164"/>
            <a:ext cx="928514" cy="30152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7950176" y="5557164"/>
            <a:ext cx="928514" cy="30152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6390988" y="6371290"/>
            <a:ext cx="557276" cy="30152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6564" y="4291421"/>
            <a:ext cx="609600" cy="609600"/>
          </a:xfrm>
          <a:prstGeom prst="rect">
            <a:avLst/>
          </a:prstGeom>
        </p:spPr>
      </p:pic>
      <p:pic>
        <p:nvPicPr>
          <p:cNvPr id="14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7016" y="3767502"/>
            <a:ext cx="609600" cy="609600"/>
          </a:xfrm>
          <a:prstGeom prst="rect">
            <a:avLst/>
          </a:prstGeom>
        </p:spPr>
      </p:pic>
      <p:pic>
        <p:nvPicPr>
          <p:cNvPr id="14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7016" y="3105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77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1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41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4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4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41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41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54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4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4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</p:childTnLst>
        </p:cTn>
      </p:par>
    </p:tnLst>
    <p:bldLst>
      <p:bldP spid="50" grpId="0" animBg="1"/>
      <p:bldP spid="53" grpId="0" animBg="1"/>
      <p:bldP spid="54" grpId="0" animBg="1"/>
      <p:bldP spid="63" grpId="0" animBg="1"/>
      <p:bldP spid="64" grpId="0" animBg="1"/>
      <p:bldP spid="111" grpId="0" animBg="1"/>
      <p:bldP spid="7" grpId="0"/>
      <p:bldP spid="113" grpId="0"/>
      <p:bldP spid="120" grpId="0" animBg="1"/>
      <p:bldP spid="121" grpId="0"/>
      <p:bldP spid="123" grpId="0" animBg="1"/>
      <p:bldP spid="125" grpId="0" animBg="1"/>
      <p:bldP spid="126" grpId="0" animBg="1"/>
      <p:bldP spid="128" grpId="0"/>
      <p:bldP spid="129" grpId="0"/>
      <p:bldP spid="130" grpId="0"/>
      <p:bldP spid="131" grpId="0"/>
      <p:bldP spid="132" grpId="0" animBg="1"/>
      <p:bldP spid="133" grpId="0"/>
      <p:bldP spid="134" grpId="0"/>
      <p:bldP spid="138" grpId="0" animBg="1"/>
      <p:bldP spid="139" grpId="0" animBg="1"/>
      <p:bldP spid="140" grpId="0" animBg="1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下矢印 120"/>
          <p:cNvSpPr/>
          <p:nvPr/>
        </p:nvSpPr>
        <p:spPr>
          <a:xfrm>
            <a:off x="2548593" y="4149080"/>
            <a:ext cx="823468" cy="172819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下矢印 127"/>
          <p:cNvSpPr/>
          <p:nvPr/>
        </p:nvSpPr>
        <p:spPr>
          <a:xfrm rot="16200000">
            <a:off x="4233905" y="5342212"/>
            <a:ext cx="823468" cy="1731453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 112"/>
          <p:cNvSpPr/>
          <p:nvPr/>
        </p:nvSpPr>
        <p:spPr>
          <a:xfrm>
            <a:off x="4837402" y="3051977"/>
            <a:ext cx="4244089" cy="1877813"/>
          </a:xfrm>
          <a:prstGeom prst="roundRect">
            <a:avLst>
              <a:gd name="adj" fmla="val 3724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５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平安</a:t>
            </a:r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  <a:endParaRPr lang="ja-JP" altLang="en-US" sz="54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91680" y="1565503"/>
            <a:ext cx="5112568" cy="617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15567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平安</a:t>
            </a:r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時代④</a:t>
            </a:r>
            <a:endParaRPr lang="en-US" altLang="ja-JP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67544" y="1565503"/>
            <a:ext cx="1224136" cy="61787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4325" y="1598602"/>
            <a:ext cx="11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12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28" y="907358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545" y="2203503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01" y="1545903"/>
            <a:ext cx="609600" cy="609600"/>
          </a:xfrm>
          <a:prstGeom prst="rect">
            <a:avLst/>
          </a:prstGeom>
        </p:spPr>
      </p:pic>
      <p:pic>
        <p:nvPicPr>
          <p:cNvPr id="7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95" y="2830105"/>
            <a:ext cx="609600" cy="609600"/>
          </a:xfrm>
          <a:prstGeom prst="rect">
            <a:avLst/>
          </a:prstGeom>
        </p:spPr>
      </p:pic>
      <p:pic>
        <p:nvPicPr>
          <p:cNvPr id="7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4126250"/>
            <a:ext cx="609600" cy="609600"/>
          </a:xfrm>
          <a:prstGeom prst="rect">
            <a:avLst/>
          </a:prstGeom>
        </p:spPr>
      </p:pic>
      <p:pic>
        <p:nvPicPr>
          <p:cNvPr id="7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68" y="3468650"/>
            <a:ext cx="609600" cy="609600"/>
          </a:xfrm>
          <a:prstGeom prst="rect">
            <a:avLst/>
          </a:prstGeom>
        </p:spPr>
      </p:pic>
      <p:pic>
        <p:nvPicPr>
          <p:cNvPr id="80" name="nyu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4648" y="4835624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648" y="907358"/>
            <a:ext cx="609600" cy="609600"/>
          </a:xfrm>
          <a:prstGeom prst="rect">
            <a:avLst/>
          </a:prstGeom>
        </p:spPr>
      </p:pic>
      <p:pic>
        <p:nvPicPr>
          <p:cNvPr id="8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865" y="2203503"/>
            <a:ext cx="609600" cy="609600"/>
          </a:xfrm>
          <a:prstGeom prst="rect">
            <a:avLst/>
          </a:prstGeom>
        </p:spPr>
      </p:pic>
      <p:pic>
        <p:nvPicPr>
          <p:cNvPr id="8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21" y="1545903"/>
            <a:ext cx="609600" cy="609600"/>
          </a:xfrm>
          <a:prstGeom prst="rect">
            <a:avLst/>
          </a:prstGeom>
        </p:spPr>
      </p:pic>
      <p:pic>
        <p:nvPicPr>
          <p:cNvPr id="8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715" y="2830105"/>
            <a:ext cx="609600" cy="609600"/>
          </a:xfrm>
          <a:prstGeom prst="rect">
            <a:avLst/>
          </a:prstGeom>
        </p:spPr>
      </p:pic>
      <p:pic>
        <p:nvPicPr>
          <p:cNvPr id="8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932" y="4126250"/>
            <a:ext cx="609600" cy="609600"/>
          </a:xfrm>
          <a:prstGeom prst="rect">
            <a:avLst/>
          </a:prstGeom>
        </p:spPr>
      </p:pic>
      <p:pic>
        <p:nvPicPr>
          <p:cNvPr id="8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88" y="3468650"/>
            <a:ext cx="609600" cy="609600"/>
          </a:xfrm>
          <a:prstGeom prst="rect">
            <a:avLst/>
          </a:prstGeom>
        </p:spPr>
      </p:pic>
      <p:pic>
        <p:nvPicPr>
          <p:cNvPr id="8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908" y="824430"/>
            <a:ext cx="609600" cy="609600"/>
          </a:xfrm>
          <a:prstGeom prst="rect">
            <a:avLst/>
          </a:prstGeom>
        </p:spPr>
      </p:pic>
      <p:pic>
        <p:nvPicPr>
          <p:cNvPr id="8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91" y="2120575"/>
            <a:ext cx="609600" cy="609600"/>
          </a:xfrm>
          <a:prstGeom prst="rect">
            <a:avLst/>
          </a:prstGeom>
        </p:spPr>
      </p:pic>
      <p:pic>
        <p:nvPicPr>
          <p:cNvPr id="8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635" y="1462975"/>
            <a:ext cx="609600" cy="609600"/>
          </a:xfrm>
          <a:prstGeom prst="rect">
            <a:avLst/>
          </a:prstGeom>
        </p:spPr>
      </p:pic>
      <p:pic>
        <p:nvPicPr>
          <p:cNvPr id="9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41" y="2747177"/>
            <a:ext cx="609600" cy="609600"/>
          </a:xfrm>
          <a:prstGeom prst="rect">
            <a:avLst/>
          </a:prstGeom>
        </p:spPr>
      </p:pic>
      <p:pic>
        <p:nvPicPr>
          <p:cNvPr id="9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24" y="4043322"/>
            <a:ext cx="609600" cy="609600"/>
          </a:xfrm>
          <a:prstGeom prst="rect">
            <a:avLst/>
          </a:prstGeom>
        </p:spPr>
      </p:pic>
      <p:pic>
        <p:nvPicPr>
          <p:cNvPr id="9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568" y="3385722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0996" y="4860290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5491405"/>
            <a:ext cx="609600" cy="609600"/>
          </a:xfrm>
          <a:prstGeom prst="rect">
            <a:avLst/>
          </a:prstGeom>
        </p:spPr>
      </p:pic>
      <p:sp>
        <p:nvSpPr>
          <p:cNvPr id="12" name="AutoShape 2" descr="鉄剣・鉄刀銘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AutoShape 4" descr="鉄剣・鉄刀銘文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AutoShape 6" descr="鉄剣・鉄刀銘文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783035" y="1565503"/>
            <a:ext cx="2253461" cy="6178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平</a:t>
            </a:r>
            <a:endParaRPr kumimoji="1" lang="ja-JP" altLang="en-US" sz="3200" dirty="0">
              <a:solidFill>
                <a:srgbClr val="0070C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2933" y="2586741"/>
            <a:ext cx="179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  <a:cs typeface="Ebrima" pitchFamily="2" charset="0"/>
              </a:rPr>
              <a:t>地　位</a:t>
            </a:r>
            <a:endParaRPr lang="en-US" altLang="ja-JP" sz="28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  <a:cs typeface="Ebrima" pitchFamily="2" charset="0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460375" y="2276872"/>
            <a:ext cx="8576121" cy="648072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32056" y="2411596"/>
            <a:ext cx="137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平治</a:t>
            </a:r>
            <a:r>
              <a:rPr lang="ja-JP" altLang="en-US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の乱後</a:t>
            </a:r>
            <a:endParaRPr lang="en-US" altLang="ja-JP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169468" y="2303874"/>
            <a:ext cx="672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平清盛 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が武士として初めて 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太政大臣 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に。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2169468" y="2383652"/>
            <a:ext cx="1448426" cy="4646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Who?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6537964" y="2383652"/>
            <a:ext cx="1741829" cy="4646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地位</a:t>
            </a:r>
            <a:endParaRPr lang="en-US" altLang="ja-JP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8" name="Picture 2" descr="平清盛第４６話 : つれづれなるままに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48" b="606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" y="2667203"/>
            <a:ext cx="2997544" cy="326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角丸四角形吹き出し 102"/>
          <p:cNvSpPr/>
          <p:nvPr/>
        </p:nvSpPr>
        <p:spPr>
          <a:xfrm>
            <a:off x="2514637" y="3047348"/>
            <a:ext cx="2021359" cy="1101732"/>
          </a:xfrm>
          <a:prstGeom prst="wedgeRoundRectCallout">
            <a:avLst>
              <a:gd name="adj1" fmla="val -64999"/>
              <a:gd name="adj2" fmla="val 1567"/>
              <a:gd name="adj3" fmla="val 16667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699792" y="3068960"/>
            <a:ext cx="1667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平家一門でないならば人ではない！</a:t>
            </a:r>
            <a:endParaRPr lang="en-US" altLang="ja-JP" sz="2000" dirty="0" smtClean="0">
              <a:solidFill>
                <a:srgbClr val="0070C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0" name="角丸四角形吹き出し 99"/>
          <p:cNvSpPr/>
          <p:nvPr/>
        </p:nvSpPr>
        <p:spPr>
          <a:xfrm>
            <a:off x="2514637" y="3055255"/>
            <a:ext cx="2021359" cy="1093825"/>
          </a:xfrm>
          <a:prstGeom prst="wedgeRoundRectCallout">
            <a:avLst>
              <a:gd name="adj1" fmla="val -65349"/>
              <a:gd name="adj2" fmla="val 2878"/>
              <a:gd name="adj3" fmla="val 16667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横暴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な政治をものがたる言葉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4915404" y="3528634"/>
            <a:ext cx="1622560" cy="1052494"/>
          </a:xfrm>
          <a:prstGeom prst="roundRect">
            <a:avLst>
              <a:gd name="adj" fmla="val 7576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角丸四角形 104"/>
          <p:cNvSpPr/>
          <p:nvPr/>
        </p:nvSpPr>
        <p:spPr>
          <a:xfrm>
            <a:off x="5203435" y="3372978"/>
            <a:ext cx="1019261" cy="25322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中国</a:t>
            </a:r>
          </a:p>
        </p:txBody>
      </p:sp>
      <p:sp>
        <p:nvSpPr>
          <p:cNvPr id="106" name="角丸四角形 105"/>
          <p:cNvSpPr/>
          <p:nvPr/>
        </p:nvSpPr>
        <p:spPr>
          <a:xfrm>
            <a:off x="5203435" y="3801259"/>
            <a:ext cx="1019261" cy="638546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宋</a:t>
            </a:r>
            <a:endParaRPr lang="ja-JP" altLang="en-US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7" name="左矢印 106"/>
          <p:cNvSpPr/>
          <p:nvPr/>
        </p:nvSpPr>
        <p:spPr>
          <a:xfrm>
            <a:off x="6537964" y="3850436"/>
            <a:ext cx="1460844" cy="272261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角丸四角形 107"/>
          <p:cNvSpPr/>
          <p:nvPr/>
        </p:nvSpPr>
        <p:spPr>
          <a:xfrm>
            <a:off x="7791933" y="3878715"/>
            <a:ext cx="1019261" cy="49860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</a:t>
            </a:r>
            <a:endParaRPr lang="ja-JP" altLang="en-US" sz="11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9" name="左矢印 108"/>
          <p:cNvSpPr/>
          <p:nvPr/>
        </p:nvSpPr>
        <p:spPr>
          <a:xfrm flipH="1">
            <a:off x="6537964" y="4089291"/>
            <a:ext cx="1253969" cy="272261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558648" y="31409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日宋貿易</a:t>
            </a:r>
            <a:endParaRPr kumimoji="1" lang="ja-JP" alt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5292080" y="3866496"/>
            <a:ext cx="791089" cy="4986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王朝名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6624887" y="3230250"/>
            <a:ext cx="1822851" cy="543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貿易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の名前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624886" y="4365104"/>
            <a:ext cx="2456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神戸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の港を整備した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（大輪田泊）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6600324" y="4369792"/>
            <a:ext cx="564624" cy="35974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港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02933" y="4581128"/>
            <a:ext cx="1911704" cy="154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508347" y="5877272"/>
            <a:ext cx="4382889" cy="64807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33896" y="5408321"/>
            <a:ext cx="156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源氏が挙兵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746950" y="5908920"/>
            <a:ext cx="108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源氏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594056" y="5908920"/>
            <a:ext cx="108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平氏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508347" y="4725144"/>
            <a:ext cx="4098731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貴族・寺社や地方の武士の中で平氏の政治に対する不満が高まる。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5538982" y="5877272"/>
            <a:ext cx="3497513" cy="648072"/>
          </a:xfrm>
          <a:prstGeom prst="roundRect">
            <a:avLst>
              <a:gd name="adj" fmla="val 50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5620883" y="59763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1185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7" name="六角形 116"/>
          <p:cNvSpPr/>
          <p:nvPr/>
        </p:nvSpPr>
        <p:spPr>
          <a:xfrm>
            <a:off x="1907703" y="5877272"/>
            <a:ext cx="1602433" cy="648072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2045776" y="6016642"/>
            <a:ext cx="132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源平</a:t>
            </a:r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の争乱</a:t>
            </a:r>
            <a:endParaRPr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773011" y="5868561"/>
            <a:ext cx="26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山口県</a:t>
            </a:r>
            <a:r>
              <a:rPr lang="ja-JP" altLang="en-US" sz="24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の戦い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6761036" y="5975588"/>
            <a:ext cx="1148730" cy="4646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壇ノ浦</a:t>
            </a:r>
            <a:endParaRPr lang="en-US" altLang="ja-JP" sz="2400" dirty="0" smtClean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6804248" y="5970265"/>
            <a:ext cx="2158622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義経が平氏の滅亡させた</a:t>
            </a:r>
            <a:endParaRPr lang="en-US" altLang="ja-JP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872560" y="5786100"/>
            <a:ext cx="81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〇</a:t>
            </a:r>
            <a:endParaRPr kumimoji="1" lang="ja-JP" altLang="en-US" sz="44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707904" y="5786100"/>
            <a:ext cx="66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×</a:t>
            </a:r>
            <a:endParaRPr kumimoji="1" lang="ja-JP" altLang="en-US" sz="4400" dirty="0">
              <a:solidFill>
                <a:srgbClr val="00B0F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2056" y="5877272"/>
            <a:ext cx="1637412" cy="648072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3241392" y="5877272"/>
            <a:ext cx="1637412" cy="648072"/>
          </a:xfrm>
          <a:prstGeom prst="rect">
            <a:avLst/>
          </a:prstGeom>
          <a:solidFill>
            <a:schemeClr val="tx1">
              <a:lumMod val="95000"/>
              <a:lumOff val="5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2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4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41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54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54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41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41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121" grpId="0" animBg="1"/>
      <p:bldP spid="76" grpId="0" animBg="1"/>
      <p:bldP spid="77" grpId="0" animBg="1"/>
      <p:bldP spid="100" grpId="0" animBg="1"/>
      <p:bldP spid="111" grpId="0" animBg="1"/>
      <p:bldP spid="112" grpId="0" animBg="1"/>
      <p:bldP spid="115" grpId="0" animBg="1"/>
      <p:bldP spid="122" grpId="0"/>
      <p:bldP spid="116" grpId="0" animBg="1"/>
      <p:bldP spid="130" grpId="0" animBg="1"/>
      <p:bldP spid="127" grpId="0" animBg="1"/>
      <p:bldP spid="131" grpId="0"/>
      <p:bldP spid="132" grpId="0"/>
      <p:bldP spid="6" grpId="0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方形/長方形 84"/>
          <p:cNvSpPr/>
          <p:nvPr/>
        </p:nvSpPr>
        <p:spPr>
          <a:xfrm>
            <a:off x="2034224" y="5254088"/>
            <a:ext cx="7109776" cy="1160908"/>
          </a:xfrm>
          <a:prstGeom prst="rect">
            <a:avLst/>
          </a:prstGeom>
          <a:solidFill>
            <a:srgbClr val="FCD5B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2034224" y="2831063"/>
            <a:ext cx="7109776" cy="1160908"/>
          </a:xfrm>
          <a:prstGeom prst="rect">
            <a:avLst/>
          </a:prstGeom>
          <a:solidFill>
            <a:srgbClr val="FCD5B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2034224" y="4044485"/>
            <a:ext cx="7109776" cy="1160908"/>
          </a:xfrm>
          <a:prstGeom prst="rect">
            <a:avLst/>
          </a:prstGeom>
          <a:solidFill>
            <a:srgbClr val="FCD5B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2034224" y="1620021"/>
            <a:ext cx="7109776" cy="1160908"/>
          </a:xfrm>
          <a:prstGeom prst="rect">
            <a:avLst/>
          </a:prstGeom>
          <a:solidFill>
            <a:srgbClr val="FCD5B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1620021"/>
            <a:ext cx="2069722" cy="11609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0" y="2827015"/>
            <a:ext cx="2069722" cy="11609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0" y="4037242"/>
            <a:ext cx="2069722" cy="11609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0" y="5254088"/>
            <a:ext cx="2069722" cy="11609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2" name="nyu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9328" y="4835624"/>
            <a:ext cx="609600" cy="6096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５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平安</a:t>
            </a:r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67644" y="2308810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かん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67744" y="1772816"/>
            <a:ext cx="58326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桓武天皇</a:t>
            </a:r>
            <a:r>
              <a:rPr lang="ja-JP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の時代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1358" y="2732727"/>
            <a:ext cx="122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摂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67644" y="3532946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せつ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1358" y="4005064"/>
            <a:ext cx="122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院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403648" y="4710410"/>
            <a:ext cx="66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い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67744" y="4182179"/>
            <a:ext cx="58326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院政</a:t>
            </a:r>
            <a:r>
              <a:rPr lang="ja-JP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（ 白河上皇 ）の時代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1358" y="5180999"/>
            <a:ext cx="122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平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367644" y="5949280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たい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267744" y="5406315"/>
            <a:ext cx="58326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平清盛</a:t>
            </a:r>
            <a:r>
              <a:rPr lang="ja-JP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の時代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2317292" y="1860275"/>
            <a:ext cx="2614747" cy="7880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endParaRPr lang="ja-JP" altLang="en-US" sz="3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5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78859" y="760801"/>
            <a:ext cx="609600" cy="609600"/>
          </a:xfrm>
          <a:prstGeom prst="rect">
            <a:avLst/>
          </a:prstGeom>
        </p:spPr>
      </p:pic>
      <p:pic>
        <p:nvPicPr>
          <p:cNvPr id="38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78859" y="1386996"/>
            <a:ext cx="609600" cy="609600"/>
          </a:xfrm>
          <a:prstGeom prst="rect">
            <a:avLst/>
          </a:prstGeom>
        </p:spPr>
      </p:pic>
      <p:pic>
        <p:nvPicPr>
          <p:cNvPr id="39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78859" y="2036176"/>
            <a:ext cx="609600" cy="609600"/>
          </a:xfrm>
          <a:prstGeom prst="rect">
            <a:avLst/>
          </a:prstGeom>
        </p:spPr>
      </p:pic>
      <p:pic>
        <p:nvPicPr>
          <p:cNvPr id="49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78859" y="2700064"/>
            <a:ext cx="609600" cy="609600"/>
          </a:xfrm>
          <a:prstGeom prst="rect">
            <a:avLst/>
          </a:prstGeom>
        </p:spPr>
      </p:pic>
      <p:pic>
        <p:nvPicPr>
          <p:cNvPr id="63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84796" y="3348254"/>
            <a:ext cx="609600" cy="609600"/>
          </a:xfrm>
          <a:prstGeom prst="rect">
            <a:avLst/>
          </a:prstGeom>
        </p:spPr>
      </p:pic>
      <p:pic>
        <p:nvPicPr>
          <p:cNvPr id="64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0387" y="776655"/>
            <a:ext cx="609600" cy="609600"/>
          </a:xfrm>
          <a:prstGeom prst="rect">
            <a:avLst/>
          </a:prstGeom>
        </p:spPr>
      </p:pic>
      <p:pic>
        <p:nvPicPr>
          <p:cNvPr id="65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5849" y="1429107"/>
            <a:ext cx="609600" cy="609600"/>
          </a:xfrm>
          <a:prstGeom prst="rect">
            <a:avLst/>
          </a:prstGeom>
        </p:spPr>
      </p:pic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0387" y="2038707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0890" y="2738654"/>
            <a:ext cx="609600" cy="609600"/>
          </a:xfrm>
          <a:prstGeom prst="rect">
            <a:avLst/>
          </a:prstGeom>
        </p:spPr>
      </p:pic>
      <p:pic>
        <p:nvPicPr>
          <p:cNvPr id="68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9465" y="3371793"/>
            <a:ext cx="609600" cy="609600"/>
          </a:xfrm>
          <a:prstGeom prst="rect">
            <a:avLst/>
          </a:prstGeom>
        </p:spPr>
      </p:pic>
      <p:pic>
        <p:nvPicPr>
          <p:cNvPr id="69" name="decision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6249" y="109905"/>
            <a:ext cx="609600" cy="6096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9653" y="1586401"/>
            <a:ext cx="116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桓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67744" y="2958043"/>
            <a:ext cx="63367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摂関政治</a:t>
            </a:r>
            <a:r>
              <a:rPr lang="ja-JP" alt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（藤原　</a:t>
            </a:r>
            <a:r>
              <a:rPr lang="ja-JP" alt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氏</a:t>
            </a:r>
            <a:r>
              <a:rPr lang="ja-JP" alt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r>
              <a:rPr lang="ja-JP" alt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時代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532440" y="1620021"/>
            <a:ext cx="432048" cy="8888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02823" y="1691796"/>
            <a:ext cx="461665" cy="817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8532440" y="2839935"/>
            <a:ext cx="432048" cy="8888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8502823" y="2911710"/>
            <a:ext cx="461665" cy="817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貴族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8532440" y="4052324"/>
            <a:ext cx="432048" cy="8888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502823" y="4124099"/>
            <a:ext cx="461665" cy="817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上皇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8532440" y="5260491"/>
            <a:ext cx="432048" cy="888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8502823" y="5332266"/>
            <a:ext cx="461665" cy="817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武士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2317292" y="3027674"/>
            <a:ext cx="2614747" cy="7880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</a:p>
        </p:txBody>
      </p:sp>
      <p:sp>
        <p:nvSpPr>
          <p:cNvPr id="94" name="正方形/長方形 93"/>
          <p:cNvSpPr/>
          <p:nvPr/>
        </p:nvSpPr>
        <p:spPr>
          <a:xfrm>
            <a:off x="2317293" y="4288597"/>
            <a:ext cx="1534627" cy="7880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③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2317293" y="5467920"/>
            <a:ext cx="2110691" cy="7880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④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5364088" y="3257691"/>
            <a:ext cx="1224136" cy="5313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4211960" y="4481827"/>
            <a:ext cx="1872208" cy="5313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5847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1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4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82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23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54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4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4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54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54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54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50" grpId="0"/>
      <p:bldP spid="53" grpId="0"/>
      <p:bldP spid="54" grpId="0"/>
      <p:bldP spid="57" grpId="0"/>
      <p:bldP spid="58" grpId="0"/>
      <p:bldP spid="60" grpId="0" animBg="1"/>
      <p:bldP spid="5" grpId="0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ドーナツ 1"/>
          <p:cNvSpPr/>
          <p:nvPr/>
        </p:nvSpPr>
        <p:spPr>
          <a:xfrm>
            <a:off x="1835696" y="476672"/>
            <a:ext cx="5400600" cy="5240327"/>
          </a:xfrm>
          <a:prstGeom prst="donut">
            <a:avLst>
              <a:gd name="adj" fmla="val 8621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780961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1F497D">
                      <a:lumMod val="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その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16632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0" b="1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rgbClr val="1F497D">
                      <a:lumMod val="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299748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1F497D">
                      <a:lumMod val="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歴史が分かった</a:t>
            </a:r>
            <a:endParaRPr lang="ja-JP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1F497D">
                    <a:lumMod val="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フローチャート : 書類 6"/>
          <p:cNvSpPr/>
          <p:nvPr/>
        </p:nvSpPr>
        <p:spPr>
          <a:xfrm>
            <a:off x="6509277" y="5605743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9561" y="5716999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5401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622</Words>
  <Application>Microsoft Office PowerPoint</Application>
  <PresentationFormat>画面に合わせる (4:3)</PresentationFormat>
  <Paragraphs>222</Paragraphs>
  <Slides>7</Slides>
  <Notes>0</Notes>
  <HiddenSlides>0</HiddenSlides>
  <MMClips>94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Studygym</dc:creator>
  <cp:lastModifiedBy>Studygym</cp:lastModifiedBy>
  <cp:revision>189</cp:revision>
  <dcterms:created xsi:type="dcterms:W3CDTF">2018-03-31T02:31:12Z</dcterms:created>
  <dcterms:modified xsi:type="dcterms:W3CDTF">2021-04-26T13:10:17Z</dcterms:modified>
</cp:coreProperties>
</file>