
<file path=[Content_Types].xml><?xml version="1.0" encoding="utf-8"?>
<Types xmlns="http://schemas.openxmlformats.org/package/2006/content-types">
  <Default Extension="mp3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371" r:id="rId3"/>
    <p:sldId id="373" r:id="rId4"/>
    <p:sldId id="325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CE1"/>
    <a:srgbClr val="E0E9F4"/>
    <a:srgbClr val="FDEADA"/>
    <a:srgbClr val="FBFA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612" y="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B9ED0-E44D-427F-B4C6-F47311CD9347}" type="datetimeFigureOut">
              <a:rPr kumimoji="1" lang="ja-JP" altLang="en-US" smtClean="0"/>
              <a:t>2021/4/12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3EA49-2687-426C-933F-9D9911E7E8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922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0C8B-4F80-4FC2-94E1-1947C393D6AF}" type="datetimeFigureOut">
              <a:rPr kumimoji="1" lang="ja-JP" altLang="en-US" smtClean="0"/>
              <a:t>2021/4/12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121B-4CBB-4A01-B4A7-15958C9C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002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0C8B-4F80-4FC2-94E1-1947C393D6AF}" type="datetimeFigureOut">
              <a:rPr kumimoji="1" lang="ja-JP" altLang="en-US" smtClean="0"/>
              <a:t>2021/4/12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121B-4CBB-4A01-B4A7-15958C9C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1444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0C8B-4F80-4FC2-94E1-1947C393D6AF}" type="datetimeFigureOut">
              <a:rPr kumimoji="1" lang="ja-JP" altLang="en-US" smtClean="0"/>
              <a:t>2021/4/12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121B-4CBB-4A01-B4A7-15958C9C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7924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0C8B-4F80-4FC2-94E1-1947C393D6AF}" type="datetimeFigureOut">
              <a:rPr kumimoji="1" lang="ja-JP" altLang="en-US" smtClean="0"/>
              <a:t>2021/4/12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121B-4CBB-4A01-B4A7-15958C9C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2026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0C8B-4F80-4FC2-94E1-1947C393D6AF}" type="datetimeFigureOut">
              <a:rPr kumimoji="1" lang="ja-JP" altLang="en-US" smtClean="0"/>
              <a:t>2021/4/12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121B-4CBB-4A01-B4A7-15958C9C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4274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0C8B-4F80-4FC2-94E1-1947C393D6AF}" type="datetimeFigureOut">
              <a:rPr kumimoji="1" lang="ja-JP" altLang="en-US" smtClean="0"/>
              <a:t>2021/4/12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121B-4CBB-4A01-B4A7-15958C9C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131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0C8B-4F80-4FC2-94E1-1947C393D6AF}" type="datetimeFigureOut">
              <a:rPr kumimoji="1" lang="ja-JP" altLang="en-US" smtClean="0"/>
              <a:t>2021/4/12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121B-4CBB-4A01-B4A7-15958C9C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1006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0C8B-4F80-4FC2-94E1-1947C393D6AF}" type="datetimeFigureOut">
              <a:rPr kumimoji="1" lang="ja-JP" altLang="en-US" smtClean="0"/>
              <a:t>2021/4/12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121B-4CBB-4A01-B4A7-15958C9C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9629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0C8B-4F80-4FC2-94E1-1947C393D6AF}" type="datetimeFigureOut">
              <a:rPr kumimoji="1" lang="ja-JP" altLang="en-US" smtClean="0"/>
              <a:t>2021/4/12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121B-4CBB-4A01-B4A7-15958C9C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342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0C8B-4F80-4FC2-94E1-1947C393D6AF}" type="datetimeFigureOut">
              <a:rPr kumimoji="1" lang="ja-JP" altLang="en-US" smtClean="0"/>
              <a:t>2021/4/12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121B-4CBB-4A01-B4A7-15958C9C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662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0C8B-4F80-4FC2-94E1-1947C393D6AF}" type="datetimeFigureOut">
              <a:rPr kumimoji="1" lang="ja-JP" altLang="en-US" smtClean="0"/>
              <a:t>2021/4/12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121B-4CBB-4A01-B4A7-15958C9C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503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C0C8B-4F80-4FC2-94E1-1947C393D6AF}" type="datetimeFigureOut">
              <a:rPr kumimoji="1" lang="ja-JP" altLang="en-US" smtClean="0"/>
              <a:t>2021/4/12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A121B-4CBB-4A01-B4A7-15958C9C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5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microsoft.com/office/2007/relationships/media" Target="../media/media3.mp3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8.jpeg"/><Relationship Id="rId4" Type="http://schemas.openxmlformats.org/officeDocument/2006/relationships/audio" Target="../media/media3.mp3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media" Target="../media/media3.mp3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4.png"/><Relationship Id="rId11" Type="http://schemas.openxmlformats.org/officeDocument/2006/relationships/image" Target="../media/image14.png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13.png"/><Relationship Id="rId4" Type="http://schemas.openxmlformats.org/officeDocument/2006/relationships/audio" Target="../media/media3.mp3"/><Relationship Id="rId9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ドーナツ 1"/>
          <p:cNvSpPr/>
          <p:nvPr/>
        </p:nvSpPr>
        <p:spPr>
          <a:xfrm>
            <a:off x="1835696" y="476672"/>
            <a:ext cx="5400600" cy="5240327"/>
          </a:xfrm>
          <a:prstGeom prst="donut">
            <a:avLst>
              <a:gd name="adj" fmla="val 8621"/>
            </a:avLst>
          </a:prstGeom>
          <a:blipFill>
            <a:blip r:embed="rId5"/>
            <a:tile tx="0" ty="0" sx="100000" sy="100000" flip="none" algn="tl"/>
          </a:blipFill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effectLst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15616" y="780961"/>
            <a:ext cx="38164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 i="1" dirty="0">
                <a:ln w="18415" cmpd="sng">
                  <a:solidFill>
                    <a:srgbClr val="FFFFFF"/>
                  </a:solidFill>
                  <a:prstDash val="solid"/>
                </a:ln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tx2">
                      <a:lumMod val="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GP明朝E" pitchFamily="18" charset="-128"/>
                <a:ea typeface="HGP明朝E" pitchFamily="18" charset="-128"/>
              </a:rPr>
              <a:t>その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572000" y="116632"/>
            <a:ext cx="381642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1000" b="1" i="1" dirty="0">
                <a:ln w="18415" cmpd="sng">
                  <a:solidFill>
                    <a:srgbClr val="FFFFFF"/>
                  </a:solidFill>
                  <a:prstDash val="solid"/>
                </a:ln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10800000" scaled="1"/>
                  <a:tileRect/>
                </a:gradFill>
                <a:effectLst>
                  <a:glow rad="101600">
                    <a:schemeClr val="tx2">
                      <a:lumMod val="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GP明朝E" pitchFamily="18" charset="-128"/>
                <a:ea typeface="HGP明朝E" pitchFamily="18" charset="-128"/>
              </a:rPr>
              <a:t>時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971600" y="2997486"/>
            <a:ext cx="79928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GP明朝E" pitchFamily="18" charset="-128"/>
                <a:ea typeface="HGP明朝E" pitchFamily="18" charset="-128"/>
              </a:rPr>
              <a:t>歴史が分かった</a:t>
            </a:r>
            <a:endParaRPr lang="ja-JP" altLang="en-US" sz="88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GP明朝E" pitchFamily="18" charset="-128"/>
              <a:ea typeface="HGP明朝E" pitchFamily="18" charset="-128"/>
            </a:endParaRPr>
          </a:p>
        </p:txBody>
      </p:sp>
      <p:sp>
        <p:nvSpPr>
          <p:cNvPr id="7" name="フローチャート : 書類 6"/>
          <p:cNvSpPr/>
          <p:nvPr/>
        </p:nvSpPr>
        <p:spPr>
          <a:xfrm>
            <a:off x="6509277" y="5605743"/>
            <a:ext cx="1952905" cy="927461"/>
          </a:xfrm>
          <a:prstGeom prst="flowChartDocumen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699561" y="5716999"/>
            <a:ext cx="16906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>
                <a:solidFill>
                  <a:prstClr val="black"/>
                </a:solidFill>
                <a:latin typeface="UD デジタル 教科書体 NP-B" pitchFamily="18" charset="-128"/>
                <a:ea typeface="UD デジタル 教科書体 NP-B" pitchFamily="18" charset="-128"/>
              </a:rPr>
              <a:t>File</a:t>
            </a:r>
            <a:r>
              <a:rPr lang="ja-JP" altLang="en-US" sz="3200" dirty="0">
                <a:solidFill>
                  <a:prstClr val="black"/>
                </a:solidFill>
                <a:latin typeface="UD デジタル 教科書体 NP-B" pitchFamily="18" charset="-128"/>
                <a:ea typeface="UD デジタル 教科書体 NP-B" pitchFamily="18" charset="-128"/>
              </a:rPr>
              <a:t>３</a:t>
            </a:r>
          </a:p>
        </p:txBody>
      </p:sp>
      <p:pic>
        <p:nvPicPr>
          <p:cNvPr id="4" name="pastel color1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16616" y="47070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63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92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0" y="-27384"/>
            <a:ext cx="7020272" cy="144016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4" name="フローチャート : 書類 3"/>
          <p:cNvSpPr/>
          <p:nvPr/>
        </p:nvSpPr>
        <p:spPr>
          <a:xfrm>
            <a:off x="458855" y="284697"/>
            <a:ext cx="1952905" cy="927461"/>
          </a:xfrm>
          <a:prstGeom prst="flowChartDocumen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2178" y="55639"/>
            <a:ext cx="1820443" cy="1357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" name="テキスト ボックス 39"/>
          <p:cNvSpPr txBox="1"/>
          <p:nvPr/>
        </p:nvSpPr>
        <p:spPr>
          <a:xfrm>
            <a:off x="649139" y="395953"/>
            <a:ext cx="16906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>
                <a:solidFill>
                  <a:prstClr val="black"/>
                </a:solidFill>
                <a:latin typeface="UD デジタル 教科書体 NP-B" pitchFamily="18" charset="-128"/>
                <a:ea typeface="UD デジタル 教科書体 NP-B" pitchFamily="18" charset="-128"/>
              </a:rPr>
              <a:t>File</a:t>
            </a:r>
            <a:r>
              <a:rPr lang="ja-JP" altLang="en-US" sz="3200" dirty="0">
                <a:solidFill>
                  <a:prstClr val="black"/>
                </a:solidFill>
                <a:latin typeface="UD デジタル 教科書体 NP-B" pitchFamily="18" charset="-128"/>
                <a:ea typeface="UD デジタル 教科書体 NP-B" pitchFamily="18" charset="-128"/>
              </a:rPr>
              <a:t>３</a:t>
            </a: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2699792" y="188640"/>
            <a:ext cx="5184576" cy="92333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ja-JP" altLang="en-US" sz="5400" dirty="0">
                <a:solidFill>
                  <a:prstClr val="white"/>
                </a:solidFill>
                <a:latin typeface="UD デジタル 教科書体 N-B" pitchFamily="17" charset="-128"/>
                <a:ea typeface="UD デジタル 教科書体 N-B" pitchFamily="17" charset="-128"/>
              </a:rPr>
              <a:t>飛鳥</a:t>
            </a:r>
            <a:r>
              <a:rPr lang="ja-JP" altLang="en-US" sz="5400" dirty="0" smtClean="0">
                <a:solidFill>
                  <a:prstClr val="white"/>
                </a:solidFill>
                <a:latin typeface="UD デジタル 教科書体 N-B" pitchFamily="17" charset="-128"/>
                <a:ea typeface="UD デジタル 教科書体 N-B" pitchFamily="17" charset="-128"/>
              </a:rPr>
              <a:t>時代</a:t>
            </a:r>
            <a:endParaRPr lang="ja-JP" altLang="en-US" sz="5400" dirty="0">
              <a:solidFill>
                <a:prstClr val="white"/>
              </a:solidFill>
              <a:latin typeface="UD デジタル 教科書体 N-B" pitchFamily="17" charset="-128"/>
              <a:ea typeface="UD デジタル 教科書体 N-B" pitchFamily="17" charset="-128"/>
            </a:endParaRPr>
          </a:p>
        </p:txBody>
      </p:sp>
      <p:sp>
        <p:nvSpPr>
          <p:cNvPr id="36" name="角丸四角形 35"/>
          <p:cNvSpPr/>
          <p:nvPr/>
        </p:nvSpPr>
        <p:spPr>
          <a:xfrm>
            <a:off x="1691680" y="1565503"/>
            <a:ext cx="5112568" cy="61787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2627784" y="1556792"/>
            <a:ext cx="5472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solidFill>
                  <a:srgbClr val="C00000"/>
                </a:solidFill>
                <a:latin typeface="HG創英角ｺﾞｼｯｸUB" pitchFamily="49" charset="-128"/>
                <a:ea typeface="HG創英角ｺﾞｼｯｸUB" pitchFamily="49" charset="-128"/>
              </a:rPr>
              <a:t>聖徳太子</a:t>
            </a:r>
            <a:r>
              <a:rPr lang="ja-JP" altLang="en-US" sz="2400" dirty="0" smtClean="0">
                <a:solidFill>
                  <a:prstClr val="black"/>
                </a:solidFill>
                <a:latin typeface="HG創英角ｺﾞｼｯｸUB" pitchFamily="49" charset="-128"/>
                <a:ea typeface="HG創英角ｺﾞｼｯｸUB" pitchFamily="49" charset="-128"/>
              </a:rPr>
              <a:t>の時代</a:t>
            </a:r>
            <a:endParaRPr lang="en-US" altLang="ja-JP" sz="2400" dirty="0">
              <a:solidFill>
                <a:prstClr val="black"/>
              </a:solidFill>
              <a:latin typeface="HG創英角ｺﾞｼｯｸUB" pitchFamily="49" charset="-128"/>
              <a:ea typeface="HG創英角ｺﾞｼｯｸUB" pitchFamily="49" charset="-128"/>
            </a:endParaRPr>
          </a:p>
        </p:txBody>
      </p:sp>
      <p:sp>
        <p:nvSpPr>
          <p:cNvPr id="47" name="角丸四角形 46"/>
          <p:cNvSpPr/>
          <p:nvPr/>
        </p:nvSpPr>
        <p:spPr>
          <a:xfrm>
            <a:off x="467544" y="1565503"/>
            <a:ext cx="1224136" cy="617874"/>
          </a:xfrm>
          <a:prstGeom prst="roundRect">
            <a:avLst>
              <a:gd name="adj" fmla="val 10988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584325" y="1598602"/>
            <a:ext cx="11073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prstClr val="white"/>
                </a:solidFill>
                <a:latin typeface="HG創英角ｺﾞｼｯｸUB" pitchFamily="49" charset="-128"/>
                <a:ea typeface="HG創英角ｺﾞｼｯｸUB" pitchFamily="49" charset="-128"/>
              </a:rPr>
              <a:t>解説</a:t>
            </a:r>
            <a:endParaRPr lang="en-US" altLang="ja-JP" sz="1200" dirty="0">
              <a:solidFill>
                <a:prstClr val="white"/>
              </a:solidFill>
              <a:latin typeface="HG創英角ｺﾞｼｯｸUB" pitchFamily="49" charset="-128"/>
              <a:ea typeface="HG創英角ｺﾞｼｯｸUB" pitchFamily="49" charset="-128"/>
            </a:endParaRPr>
          </a:p>
        </p:txBody>
      </p:sp>
      <p:pic>
        <p:nvPicPr>
          <p:cNvPr id="66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9629328" y="907358"/>
            <a:ext cx="609600" cy="609600"/>
          </a:xfrm>
          <a:prstGeom prst="rect">
            <a:avLst/>
          </a:prstGeom>
        </p:spPr>
      </p:pic>
      <p:pic>
        <p:nvPicPr>
          <p:cNvPr id="67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9597545" y="2203503"/>
            <a:ext cx="609600" cy="609600"/>
          </a:xfrm>
          <a:prstGeom prst="rect">
            <a:avLst/>
          </a:prstGeom>
        </p:spPr>
      </p:pic>
      <p:pic>
        <p:nvPicPr>
          <p:cNvPr id="70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9667601" y="1545903"/>
            <a:ext cx="609600" cy="609600"/>
          </a:xfrm>
          <a:prstGeom prst="rect">
            <a:avLst/>
          </a:prstGeom>
        </p:spPr>
      </p:pic>
      <p:pic>
        <p:nvPicPr>
          <p:cNvPr id="74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9629395" y="2830105"/>
            <a:ext cx="609600" cy="609600"/>
          </a:xfrm>
          <a:prstGeom prst="rect">
            <a:avLst/>
          </a:prstGeom>
        </p:spPr>
      </p:pic>
      <p:pic>
        <p:nvPicPr>
          <p:cNvPr id="75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9597612" y="4126250"/>
            <a:ext cx="609600" cy="609600"/>
          </a:xfrm>
          <a:prstGeom prst="rect">
            <a:avLst/>
          </a:prstGeom>
        </p:spPr>
      </p:pic>
      <p:pic>
        <p:nvPicPr>
          <p:cNvPr id="79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9667668" y="3468650"/>
            <a:ext cx="609600" cy="609600"/>
          </a:xfrm>
          <a:prstGeom prst="rect">
            <a:avLst/>
          </a:prstGeom>
        </p:spPr>
      </p:pic>
      <p:pic>
        <p:nvPicPr>
          <p:cNvPr id="80" name="nyu2.mp3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404648" y="4835624"/>
            <a:ext cx="609600" cy="609600"/>
          </a:xfrm>
          <a:prstGeom prst="rect">
            <a:avLst/>
          </a:prstGeom>
        </p:spPr>
      </p:pic>
      <p:pic>
        <p:nvPicPr>
          <p:cNvPr id="81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404648" y="907358"/>
            <a:ext cx="609600" cy="609600"/>
          </a:xfrm>
          <a:prstGeom prst="rect">
            <a:avLst/>
          </a:prstGeom>
        </p:spPr>
      </p:pic>
      <p:pic>
        <p:nvPicPr>
          <p:cNvPr id="82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372865" y="2203503"/>
            <a:ext cx="609600" cy="609600"/>
          </a:xfrm>
          <a:prstGeom prst="rect">
            <a:avLst/>
          </a:prstGeom>
        </p:spPr>
      </p:pic>
      <p:pic>
        <p:nvPicPr>
          <p:cNvPr id="83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442921" y="1545903"/>
            <a:ext cx="609600" cy="609600"/>
          </a:xfrm>
          <a:prstGeom prst="rect">
            <a:avLst/>
          </a:prstGeom>
        </p:spPr>
      </p:pic>
      <p:pic>
        <p:nvPicPr>
          <p:cNvPr id="84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404715" y="2830105"/>
            <a:ext cx="609600" cy="609600"/>
          </a:xfrm>
          <a:prstGeom prst="rect">
            <a:avLst/>
          </a:prstGeom>
        </p:spPr>
      </p:pic>
      <p:pic>
        <p:nvPicPr>
          <p:cNvPr id="85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372932" y="4126250"/>
            <a:ext cx="609600" cy="609600"/>
          </a:xfrm>
          <a:prstGeom prst="rect">
            <a:avLst/>
          </a:prstGeom>
        </p:spPr>
      </p:pic>
      <p:pic>
        <p:nvPicPr>
          <p:cNvPr id="86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442988" y="3468650"/>
            <a:ext cx="609600" cy="609600"/>
          </a:xfrm>
          <a:prstGeom prst="rect">
            <a:avLst/>
          </a:prstGeom>
        </p:spPr>
      </p:pic>
      <p:pic>
        <p:nvPicPr>
          <p:cNvPr id="87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012908" y="824430"/>
            <a:ext cx="609600" cy="609600"/>
          </a:xfrm>
          <a:prstGeom prst="rect">
            <a:avLst/>
          </a:prstGeom>
        </p:spPr>
      </p:pic>
      <p:pic>
        <p:nvPicPr>
          <p:cNvPr id="88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044691" y="2120575"/>
            <a:ext cx="609600" cy="609600"/>
          </a:xfrm>
          <a:prstGeom prst="rect">
            <a:avLst/>
          </a:prstGeom>
        </p:spPr>
      </p:pic>
      <p:pic>
        <p:nvPicPr>
          <p:cNvPr id="89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974635" y="1462975"/>
            <a:ext cx="609600" cy="609600"/>
          </a:xfrm>
          <a:prstGeom prst="rect">
            <a:avLst/>
          </a:prstGeom>
        </p:spPr>
      </p:pic>
      <p:pic>
        <p:nvPicPr>
          <p:cNvPr id="90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012841" y="2747177"/>
            <a:ext cx="609600" cy="609600"/>
          </a:xfrm>
          <a:prstGeom prst="rect">
            <a:avLst/>
          </a:prstGeom>
        </p:spPr>
      </p:pic>
      <p:pic>
        <p:nvPicPr>
          <p:cNvPr id="91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044624" y="4043322"/>
            <a:ext cx="609600" cy="609600"/>
          </a:xfrm>
          <a:prstGeom prst="rect">
            <a:avLst/>
          </a:prstGeom>
        </p:spPr>
      </p:pic>
      <p:pic>
        <p:nvPicPr>
          <p:cNvPr id="92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974568" y="3385722"/>
            <a:ext cx="609600" cy="609600"/>
          </a:xfrm>
          <a:prstGeom prst="rect">
            <a:avLst/>
          </a:prstGeom>
        </p:spPr>
      </p:pic>
      <p:pic>
        <p:nvPicPr>
          <p:cNvPr id="71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9590996" y="4860290"/>
            <a:ext cx="609600" cy="609600"/>
          </a:xfrm>
          <a:prstGeom prst="rect">
            <a:avLst/>
          </a:prstGeom>
        </p:spPr>
      </p:pic>
      <p:pic>
        <p:nvPicPr>
          <p:cNvPr id="72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9597612" y="5491405"/>
            <a:ext cx="609600" cy="609600"/>
          </a:xfrm>
          <a:prstGeom prst="rect">
            <a:avLst/>
          </a:prstGeom>
        </p:spPr>
      </p:pic>
      <p:sp>
        <p:nvSpPr>
          <p:cNvPr id="12" name="AutoShape 2" descr="鉄剣・鉄刀銘文 - Wikip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3" name="AutoShape 4" descr="鉄剣・鉄刀銘文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4" name="AutoShape 6" descr="鉄剣・鉄刀銘文 - Wikipedia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0361" y="1483910"/>
            <a:ext cx="698946" cy="730537"/>
          </a:xfrm>
          <a:prstGeom prst="ellipse">
            <a:avLst/>
          </a:prstGeom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8" name="角丸四角形 107"/>
          <p:cNvSpPr/>
          <p:nvPr/>
        </p:nvSpPr>
        <p:spPr>
          <a:xfrm>
            <a:off x="467544" y="2276872"/>
            <a:ext cx="6480720" cy="589100"/>
          </a:xfrm>
          <a:prstGeom prst="roundRect">
            <a:avLst>
              <a:gd name="adj" fmla="val 5016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539226" y="2340589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>
                <a:solidFill>
                  <a:schemeClr val="bg1"/>
                </a:solidFill>
                <a:latin typeface="Franklin Gothic Medium" pitchFamily="34" charset="0"/>
                <a:ea typeface="Malgun Gothic" pitchFamily="34" charset="-127"/>
              </a:rPr>
              <a:t>593</a:t>
            </a:r>
            <a:r>
              <a:rPr lang="ja-JP" altLang="en-US" dirty="0" smtClean="0">
                <a:solidFill>
                  <a:schemeClr val="bg1"/>
                </a:solidFill>
                <a:latin typeface="HG創英角ｺﾞｼｯｸUB" pitchFamily="49" charset="-128"/>
                <a:ea typeface="HG創英角ｺﾞｼｯｸUB" pitchFamily="49" charset="-128"/>
              </a:rPr>
              <a:t>年</a:t>
            </a:r>
            <a:endParaRPr lang="en-US" altLang="ja-JP" sz="2400" dirty="0">
              <a:solidFill>
                <a:schemeClr val="bg1"/>
              </a:solidFill>
              <a:latin typeface="HG創英角ｺﾞｼｯｸUB" pitchFamily="49" charset="-128"/>
              <a:ea typeface="HG創英角ｺﾞｼｯｸUB" pitchFamily="49" charset="-128"/>
            </a:endParaRPr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1619672" y="2268161"/>
            <a:ext cx="547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 smtClean="0">
                <a:solidFill>
                  <a:srgbClr val="FFFF00"/>
                </a:solidFill>
                <a:latin typeface="HG創英角ｺﾞｼｯｸUB" pitchFamily="49" charset="-128"/>
                <a:ea typeface="HG創英角ｺﾞｼｯｸUB" pitchFamily="49" charset="-128"/>
              </a:rPr>
              <a:t>聖徳太子 </a:t>
            </a:r>
            <a:r>
              <a:rPr lang="ja-JP" altLang="en-US" sz="2000" dirty="0" smtClean="0">
                <a:solidFill>
                  <a:schemeClr val="bg1"/>
                </a:solidFill>
                <a:latin typeface="HG創英角ｺﾞｼｯｸUB" pitchFamily="49" charset="-128"/>
                <a:ea typeface="HG創英角ｺﾞｼｯｸUB" pitchFamily="49" charset="-128"/>
              </a:rPr>
              <a:t>が </a:t>
            </a:r>
            <a:r>
              <a:rPr lang="ja-JP" altLang="en-US" sz="2800" dirty="0" smtClean="0">
                <a:solidFill>
                  <a:srgbClr val="FFFF00"/>
                </a:solidFill>
                <a:latin typeface="HG創英角ｺﾞｼｯｸUB" pitchFamily="49" charset="-128"/>
                <a:ea typeface="HG創英角ｺﾞｼｯｸUB" pitchFamily="49" charset="-128"/>
              </a:rPr>
              <a:t>推古天皇 </a:t>
            </a:r>
            <a:r>
              <a:rPr lang="ja-JP" altLang="en-US" sz="2000" dirty="0" smtClean="0">
                <a:solidFill>
                  <a:schemeClr val="bg1"/>
                </a:solidFill>
                <a:latin typeface="HG創英角ｺﾞｼｯｸUB" pitchFamily="49" charset="-128"/>
                <a:ea typeface="HG創英角ｺﾞｼｯｸUB" pitchFamily="49" charset="-128"/>
              </a:rPr>
              <a:t>の </a:t>
            </a:r>
            <a:r>
              <a:rPr lang="ja-JP" altLang="en-US" sz="2800" dirty="0" smtClean="0">
                <a:solidFill>
                  <a:srgbClr val="FFFF00"/>
                </a:solidFill>
                <a:latin typeface="HG創英角ｺﾞｼｯｸUB" pitchFamily="49" charset="-128"/>
                <a:ea typeface="HG創英角ｺﾞｼｯｸUB" pitchFamily="49" charset="-128"/>
              </a:rPr>
              <a:t>摂政 </a:t>
            </a:r>
            <a:r>
              <a:rPr lang="ja-JP" altLang="en-US" sz="2000" dirty="0" smtClean="0">
                <a:solidFill>
                  <a:schemeClr val="bg1"/>
                </a:solidFill>
                <a:latin typeface="HG創英角ｺﾞｼｯｸUB" pitchFamily="49" charset="-128"/>
                <a:ea typeface="HG創英角ｺﾞｼｯｸUB" pitchFamily="49" charset="-128"/>
              </a:rPr>
              <a:t>に</a:t>
            </a:r>
            <a:endParaRPr lang="en-US" altLang="ja-JP" sz="2000" dirty="0">
              <a:solidFill>
                <a:schemeClr val="bg1"/>
              </a:solidFill>
              <a:latin typeface="HG創英角ｺﾞｼｯｸUB" pitchFamily="49" charset="-128"/>
              <a:ea typeface="HG創英角ｺﾞｼｯｸUB" pitchFamily="49" charset="-128"/>
            </a:endParaRPr>
          </a:p>
        </p:txBody>
      </p:sp>
      <p:sp>
        <p:nvSpPr>
          <p:cNvPr id="115" name="正方形/長方形 114"/>
          <p:cNvSpPr/>
          <p:nvPr/>
        </p:nvSpPr>
        <p:spPr>
          <a:xfrm>
            <a:off x="1655676" y="2351220"/>
            <a:ext cx="1512168" cy="440403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Who?</a:t>
            </a:r>
            <a:endParaRPr lang="en-US" altLang="ja-JP" sz="1400" dirty="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16" name="正方形/長方形 115"/>
          <p:cNvSpPr/>
          <p:nvPr/>
        </p:nvSpPr>
        <p:spPr>
          <a:xfrm>
            <a:off x="3707904" y="2351220"/>
            <a:ext cx="1512168" cy="440403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Who?</a:t>
            </a:r>
            <a:endParaRPr lang="en-US" altLang="ja-JP" sz="1400" dirty="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17" name="正方形/長方形 116"/>
          <p:cNvSpPr/>
          <p:nvPr/>
        </p:nvSpPr>
        <p:spPr>
          <a:xfrm>
            <a:off x="5652120" y="2351220"/>
            <a:ext cx="864096" cy="440403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天皇</a:t>
            </a:r>
            <a:r>
              <a:rPr lang="ja-JP" altLang="en-US" sz="1100" dirty="0" smtClean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の</a:t>
            </a:r>
            <a:endParaRPr lang="en-US" altLang="ja-JP" sz="1100" dirty="0" smtClean="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1100" dirty="0" smtClean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補佐役</a:t>
            </a:r>
            <a:endParaRPr lang="en-US" altLang="ja-JP" sz="1400" dirty="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18" name="下矢印 117"/>
          <p:cNvSpPr/>
          <p:nvPr/>
        </p:nvSpPr>
        <p:spPr>
          <a:xfrm>
            <a:off x="3303638" y="2852936"/>
            <a:ext cx="576064" cy="240131"/>
          </a:xfrm>
          <a:prstGeom prst="down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" name="テキスト ボックス 118"/>
          <p:cNvSpPr txBox="1"/>
          <p:nvPr/>
        </p:nvSpPr>
        <p:spPr>
          <a:xfrm>
            <a:off x="539552" y="3140968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蘇我馬子</a:t>
            </a:r>
            <a:r>
              <a:rPr lang="ja-JP" altLang="en-US" dirty="0" smtClean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　と協力しながら、天皇中心の国づくりをめざした。</a:t>
            </a:r>
            <a:endParaRPr lang="en-US" altLang="ja-JP" dirty="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20" name="1 つの角を切り取った四角形 119"/>
          <p:cNvSpPr/>
          <p:nvPr/>
        </p:nvSpPr>
        <p:spPr>
          <a:xfrm flipH="1">
            <a:off x="488178" y="3553291"/>
            <a:ext cx="5884022" cy="667797"/>
          </a:xfrm>
          <a:prstGeom prst="snip1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1415602" y="3588280"/>
            <a:ext cx="4759488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  <a:cs typeface="Ebrima" pitchFamily="2" charset="0"/>
              </a:rPr>
              <a:t>冠位十二階</a:t>
            </a:r>
            <a:endParaRPr lang="en-US" altLang="ja-JP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  <a:cs typeface="Ebrima" pitchFamily="2" charset="0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703804" y="3603668"/>
            <a:ext cx="576064" cy="553998"/>
            <a:chOff x="415772" y="3070351"/>
            <a:chExt cx="576064" cy="553998"/>
          </a:xfrm>
        </p:grpSpPr>
        <p:sp>
          <p:nvSpPr>
            <p:cNvPr id="123" name="角丸四角形 122"/>
            <p:cNvSpPr/>
            <p:nvPr/>
          </p:nvSpPr>
          <p:spPr>
            <a:xfrm>
              <a:off x="436008" y="3086756"/>
              <a:ext cx="535592" cy="521188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2" name="テキスト ボックス 121"/>
            <p:cNvSpPr txBox="1"/>
            <p:nvPr/>
          </p:nvSpPr>
          <p:spPr>
            <a:xfrm>
              <a:off x="415772" y="3070351"/>
              <a:ext cx="576064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3000" dirty="0">
                  <a:solidFill>
                    <a:srgbClr val="0070C0"/>
                  </a:solidFill>
                  <a:latin typeface="HGP創英角ｺﾞｼｯｸUB" pitchFamily="50" charset="-128"/>
                  <a:ea typeface="HGP創英角ｺﾞｼｯｸUB" pitchFamily="50" charset="-128"/>
                  <a:cs typeface="Ebrima" pitchFamily="2" charset="0"/>
                </a:rPr>
                <a:t>１</a:t>
              </a:r>
              <a:endParaRPr lang="en-US" altLang="ja-JP" sz="3000" dirty="0" smtClean="0">
                <a:solidFill>
                  <a:srgbClr val="0070C0"/>
                </a:solidFill>
                <a:latin typeface="HGP創英角ｺﾞｼｯｸUB" pitchFamily="50" charset="-128"/>
                <a:ea typeface="HGP創英角ｺﾞｼｯｸUB" pitchFamily="50" charset="-128"/>
                <a:cs typeface="Ebrima" pitchFamily="2" charset="0"/>
              </a:endParaRPr>
            </a:p>
          </p:txBody>
        </p:sp>
      </p:grpSp>
      <p:sp>
        <p:nvSpPr>
          <p:cNvPr id="128" name="1 つの角を切り取った四角形 127"/>
          <p:cNvSpPr/>
          <p:nvPr/>
        </p:nvSpPr>
        <p:spPr>
          <a:xfrm flipH="1">
            <a:off x="488178" y="4319023"/>
            <a:ext cx="5884022" cy="667797"/>
          </a:xfrm>
          <a:prstGeom prst="snip1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テキスト ボックス 128"/>
          <p:cNvSpPr txBox="1"/>
          <p:nvPr/>
        </p:nvSpPr>
        <p:spPr>
          <a:xfrm>
            <a:off x="1415601" y="4354012"/>
            <a:ext cx="4759489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  <a:cs typeface="Ebrima" pitchFamily="2" charset="0"/>
              </a:rPr>
              <a:t>十七条の憲法</a:t>
            </a:r>
            <a:endParaRPr lang="en-US" altLang="ja-JP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  <a:cs typeface="Ebrima" pitchFamily="2" charset="0"/>
            </a:endParaRPr>
          </a:p>
        </p:txBody>
      </p:sp>
      <p:grpSp>
        <p:nvGrpSpPr>
          <p:cNvPr id="130" name="グループ化 129"/>
          <p:cNvGrpSpPr/>
          <p:nvPr/>
        </p:nvGrpSpPr>
        <p:grpSpPr>
          <a:xfrm>
            <a:off x="703804" y="4369400"/>
            <a:ext cx="576064" cy="553998"/>
            <a:chOff x="415772" y="3070351"/>
            <a:chExt cx="576064" cy="553998"/>
          </a:xfrm>
        </p:grpSpPr>
        <p:sp>
          <p:nvSpPr>
            <p:cNvPr id="131" name="角丸四角形 130"/>
            <p:cNvSpPr/>
            <p:nvPr/>
          </p:nvSpPr>
          <p:spPr>
            <a:xfrm>
              <a:off x="436008" y="3086756"/>
              <a:ext cx="535592" cy="521188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" name="テキスト ボックス 131"/>
            <p:cNvSpPr txBox="1"/>
            <p:nvPr/>
          </p:nvSpPr>
          <p:spPr>
            <a:xfrm>
              <a:off x="415772" y="3070351"/>
              <a:ext cx="576064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3000" dirty="0">
                  <a:solidFill>
                    <a:srgbClr val="0070C0"/>
                  </a:solidFill>
                  <a:latin typeface="HGP創英角ｺﾞｼｯｸUB" pitchFamily="50" charset="-128"/>
                  <a:ea typeface="HGP創英角ｺﾞｼｯｸUB" pitchFamily="50" charset="-128"/>
                  <a:cs typeface="Ebrima" pitchFamily="2" charset="0"/>
                </a:rPr>
                <a:t>２</a:t>
              </a:r>
              <a:endParaRPr lang="en-US" altLang="ja-JP" sz="3000" dirty="0" smtClean="0">
                <a:solidFill>
                  <a:srgbClr val="0070C0"/>
                </a:solidFill>
                <a:latin typeface="HGP創英角ｺﾞｼｯｸUB" pitchFamily="50" charset="-128"/>
                <a:ea typeface="HGP創英角ｺﾞｼｯｸUB" pitchFamily="50" charset="-128"/>
                <a:cs typeface="Ebrima" pitchFamily="2" charset="0"/>
              </a:endParaRPr>
            </a:p>
          </p:txBody>
        </p:sp>
      </p:grpSp>
      <p:sp>
        <p:nvSpPr>
          <p:cNvPr id="133" name="1 つの角を切り取った四角形 132"/>
          <p:cNvSpPr/>
          <p:nvPr/>
        </p:nvSpPr>
        <p:spPr>
          <a:xfrm flipH="1">
            <a:off x="488178" y="5090047"/>
            <a:ext cx="5884022" cy="667797"/>
          </a:xfrm>
          <a:prstGeom prst="snip1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1415601" y="5125036"/>
            <a:ext cx="4759489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  <a:cs typeface="Ebrima" pitchFamily="2" charset="0"/>
              </a:rPr>
              <a:t>遣隋使</a:t>
            </a:r>
            <a:r>
              <a:rPr lang="ja-JP" alt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  <a:cs typeface="Ebrima" pitchFamily="2" charset="0"/>
              </a:rPr>
              <a:t>の派遣</a:t>
            </a:r>
            <a:r>
              <a:rPr lang="ja-JP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  <a:cs typeface="Ebrima" pitchFamily="2" charset="0"/>
              </a:rPr>
              <a:t>　</a:t>
            </a:r>
            <a:endParaRPr lang="en-US" altLang="ja-JP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  <a:cs typeface="Ebrima" pitchFamily="2" charset="0"/>
            </a:endParaRPr>
          </a:p>
        </p:txBody>
      </p:sp>
      <p:grpSp>
        <p:nvGrpSpPr>
          <p:cNvPr id="135" name="グループ化 134"/>
          <p:cNvGrpSpPr/>
          <p:nvPr/>
        </p:nvGrpSpPr>
        <p:grpSpPr>
          <a:xfrm>
            <a:off x="703804" y="5140424"/>
            <a:ext cx="576064" cy="553998"/>
            <a:chOff x="415772" y="3070351"/>
            <a:chExt cx="576064" cy="553998"/>
          </a:xfrm>
        </p:grpSpPr>
        <p:sp>
          <p:nvSpPr>
            <p:cNvPr id="136" name="角丸四角形 135"/>
            <p:cNvSpPr/>
            <p:nvPr/>
          </p:nvSpPr>
          <p:spPr>
            <a:xfrm>
              <a:off x="436008" y="3086756"/>
              <a:ext cx="535592" cy="521188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7" name="テキスト ボックス 136"/>
            <p:cNvSpPr txBox="1"/>
            <p:nvPr/>
          </p:nvSpPr>
          <p:spPr>
            <a:xfrm>
              <a:off x="415772" y="3070351"/>
              <a:ext cx="576064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3000" dirty="0">
                  <a:solidFill>
                    <a:srgbClr val="0070C0"/>
                  </a:solidFill>
                  <a:latin typeface="HGP創英角ｺﾞｼｯｸUB" pitchFamily="50" charset="-128"/>
                  <a:ea typeface="HGP創英角ｺﾞｼｯｸUB" pitchFamily="50" charset="-128"/>
                  <a:cs typeface="Ebrima" pitchFamily="2" charset="0"/>
                </a:rPr>
                <a:t>３</a:t>
              </a:r>
              <a:endParaRPr lang="en-US" altLang="ja-JP" sz="3000" dirty="0" smtClean="0">
                <a:solidFill>
                  <a:srgbClr val="0070C0"/>
                </a:solidFill>
                <a:latin typeface="HGP創英角ｺﾞｼｯｸUB" pitchFamily="50" charset="-128"/>
                <a:ea typeface="HGP創英角ｺﾞｼｯｸUB" pitchFamily="50" charset="-128"/>
                <a:cs typeface="Ebrima" pitchFamily="2" charset="0"/>
              </a:endParaRPr>
            </a:p>
          </p:txBody>
        </p:sp>
      </p:grpSp>
      <p:pic>
        <p:nvPicPr>
          <p:cNvPr id="138" name="Picture 2" descr="冠位十二階の制度の意味とは？色などの秘密について | 日本の歴史 ...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1747" y="1546214"/>
            <a:ext cx="2050517" cy="172288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" name="正方形/長方形 138"/>
          <p:cNvSpPr/>
          <p:nvPr/>
        </p:nvSpPr>
        <p:spPr>
          <a:xfrm>
            <a:off x="1494445" y="3649834"/>
            <a:ext cx="4517715" cy="461665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家柄</a:t>
            </a:r>
            <a:r>
              <a:rPr lang="ja-JP" altLang="en-US" sz="1400" dirty="0" smtClean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にとらわれず、才能のある人物を役人に登用した。</a:t>
            </a:r>
            <a:endParaRPr lang="en-US" altLang="ja-JP" sz="1200" dirty="0">
              <a:solidFill>
                <a:srgbClr val="C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40" name="正方形/長方形 139"/>
          <p:cNvSpPr/>
          <p:nvPr/>
        </p:nvSpPr>
        <p:spPr>
          <a:xfrm>
            <a:off x="1494445" y="4415566"/>
            <a:ext cx="4517715" cy="461665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 smtClean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　役人の心得を示したきまり</a:t>
            </a:r>
            <a:endParaRPr lang="en-US" altLang="ja-JP" sz="1200" dirty="0">
              <a:solidFill>
                <a:srgbClr val="C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6" name="右矢印 15"/>
          <p:cNvSpPr/>
          <p:nvPr/>
        </p:nvSpPr>
        <p:spPr>
          <a:xfrm>
            <a:off x="3635896" y="5301208"/>
            <a:ext cx="288032" cy="260594"/>
          </a:xfrm>
          <a:prstGeom prst="right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2" name="Picture 2" descr="小野 妹子 (@Ononoimokodosu) | Twitter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456" y="5213834"/>
            <a:ext cx="447414" cy="447414"/>
          </a:xfrm>
          <a:prstGeom prst="ellipse">
            <a:avLst/>
          </a:prstGeom>
          <a:ln w="63500" cap="rnd">
            <a:noFill/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7" name="正方形/長方形 146"/>
          <p:cNvSpPr/>
          <p:nvPr/>
        </p:nvSpPr>
        <p:spPr>
          <a:xfrm>
            <a:off x="6516216" y="3381442"/>
            <a:ext cx="2456048" cy="1599195"/>
          </a:xfrm>
          <a:prstGeom prst="rect">
            <a:avLst/>
          </a:prstGeom>
          <a:solidFill>
            <a:srgbClr val="FBFAF7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" name="テキスト ボックス 147"/>
          <p:cNvSpPr txBox="1"/>
          <p:nvPr/>
        </p:nvSpPr>
        <p:spPr>
          <a:xfrm>
            <a:off x="6586196" y="3426365"/>
            <a:ext cx="2316088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00"/>
              </a:lnSpc>
            </a:pPr>
            <a:r>
              <a:rPr kumimoji="1" lang="ja-JP" altLang="en-US" sz="1200" dirty="0" smtClean="0">
                <a:latin typeface="HGP創英角ｺﾞｼｯｸUB" pitchFamily="50" charset="-128"/>
                <a:ea typeface="HGP創英角ｺﾞｼｯｸUB" pitchFamily="50" charset="-128"/>
              </a:rPr>
              <a:t>一に曰く、和をもって貴</a:t>
            </a:r>
            <a:r>
              <a:rPr kumimoji="1" lang="ja-JP" altLang="en-US" sz="1200" dirty="0" err="1" smtClean="0">
                <a:latin typeface="HGP創英角ｺﾞｼｯｸUB" pitchFamily="50" charset="-128"/>
                <a:ea typeface="HGP創英角ｺﾞｼｯｸUB" pitchFamily="50" charset="-128"/>
              </a:rPr>
              <a:t>しとな</a:t>
            </a:r>
            <a:r>
              <a:rPr kumimoji="1" lang="ja-JP" altLang="en-US" sz="1200" dirty="0" smtClean="0">
                <a:latin typeface="HGP創英角ｺﾞｼｯｸUB" pitchFamily="50" charset="-128"/>
                <a:ea typeface="HGP創英角ｺﾞｼｯｸUB" pitchFamily="50" charset="-128"/>
              </a:rPr>
              <a:t>し、さからうことなきを宗とせよ。</a:t>
            </a:r>
            <a:endParaRPr kumimoji="1" lang="en-US" altLang="ja-JP" sz="1200" dirty="0" smtClean="0"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just">
              <a:lnSpc>
                <a:spcPts val="1900"/>
              </a:lnSpc>
            </a:pP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二</a:t>
            </a:r>
            <a:r>
              <a:rPr lang="ja-JP" altLang="en-US" sz="1200" dirty="0" smtClean="0">
                <a:latin typeface="HGP創英角ｺﾞｼｯｸUB" pitchFamily="50" charset="-128"/>
                <a:ea typeface="HGP創英角ｺﾞｼｯｸUB" pitchFamily="50" charset="-128"/>
              </a:rPr>
              <a:t>に曰く、あつく三宝を敬え。三宝とは　</a:t>
            </a:r>
            <a:r>
              <a:rPr lang="ja-JP" altLang="en-US" sz="1200" dirty="0" smtClean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仏</a:t>
            </a:r>
            <a:r>
              <a:rPr lang="ja-JP" altLang="en-US" sz="1200" dirty="0" smtClean="0">
                <a:latin typeface="HGP創英角ｺﾞｼｯｸUB" pitchFamily="50" charset="-128"/>
                <a:ea typeface="HGP創英角ｺﾞｼｯｸUB" pitchFamily="50" charset="-128"/>
              </a:rPr>
              <a:t>　・法・僧　なり。</a:t>
            </a:r>
            <a:endParaRPr lang="en-US" altLang="ja-JP" sz="1200" dirty="0" smtClean="0"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just">
              <a:lnSpc>
                <a:spcPts val="1900"/>
              </a:lnSpc>
            </a:pPr>
            <a:r>
              <a:rPr kumimoji="1"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三</a:t>
            </a:r>
            <a:r>
              <a:rPr kumimoji="1" lang="ja-JP" altLang="en-US" sz="1200" dirty="0" smtClean="0">
                <a:latin typeface="HGP創英角ｺﾞｼｯｸUB" pitchFamily="50" charset="-128"/>
                <a:ea typeface="HGP創英角ｺﾞｼｯｸUB" pitchFamily="50" charset="-128"/>
              </a:rPr>
              <a:t>に曰く、　</a:t>
            </a:r>
            <a:r>
              <a:rPr kumimoji="1" lang="ja-JP" altLang="en-US" sz="1200" dirty="0" smtClean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天皇の命令</a:t>
            </a:r>
            <a:r>
              <a:rPr kumimoji="1" lang="ja-JP" altLang="en-US" sz="1200" dirty="0" smtClean="0">
                <a:latin typeface="HGP創英角ｺﾞｼｯｸUB" pitchFamily="50" charset="-128"/>
                <a:ea typeface="HGP創英角ｺﾞｼｯｸUB" pitchFamily="50" charset="-128"/>
              </a:rPr>
              <a:t>　　をうけたまわり</a:t>
            </a:r>
            <a:r>
              <a:rPr kumimoji="1" lang="ja-JP" altLang="en-US" sz="1200" dirty="0" err="1" smtClean="0">
                <a:latin typeface="HGP創英角ｺﾞｼｯｸUB" pitchFamily="50" charset="-128"/>
                <a:ea typeface="HGP創英角ｺﾞｼｯｸUB" pitchFamily="50" charset="-128"/>
              </a:rPr>
              <a:t>ては</a:t>
            </a:r>
            <a:r>
              <a:rPr kumimoji="1" lang="ja-JP" altLang="en-US" sz="1200" dirty="0" smtClean="0">
                <a:latin typeface="HGP創英角ｺﾞｼｯｸUB" pitchFamily="50" charset="-128"/>
                <a:ea typeface="HGP創英角ｺﾞｼｯｸUB" pitchFamily="50" charset="-128"/>
              </a:rPr>
              <a:t>必ずつつしめ。</a:t>
            </a:r>
            <a:endParaRPr kumimoji="1" lang="ja-JP" altLang="en-US" sz="1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644008" y="5199155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FFFF00"/>
                </a:solidFill>
                <a:latin typeface="HGP創英角ｺﾞｼｯｸUB" pitchFamily="50" charset="-128"/>
                <a:ea typeface="HGP創英角ｺﾞｼｯｸUB" pitchFamily="50" charset="-128"/>
              </a:rPr>
              <a:t>小野妹子</a:t>
            </a:r>
            <a:endParaRPr kumimoji="1" lang="ja-JP" altLang="en-US" dirty="0">
              <a:solidFill>
                <a:srgbClr val="FFFF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2" name="正方形/長方形 151"/>
          <p:cNvSpPr/>
          <p:nvPr/>
        </p:nvSpPr>
        <p:spPr>
          <a:xfrm>
            <a:off x="4644008" y="5229200"/>
            <a:ext cx="1224136" cy="383303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Who?</a:t>
            </a:r>
            <a:endParaRPr lang="en-US" altLang="ja-JP" sz="1400" dirty="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1" name="正方形/長方形 150"/>
          <p:cNvSpPr/>
          <p:nvPr/>
        </p:nvSpPr>
        <p:spPr>
          <a:xfrm>
            <a:off x="1494444" y="5199583"/>
            <a:ext cx="4517715" cy="461665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 smtClean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　　</a:t>
            </a:r>
            <a:r>
              <a:rPr lang="ja-JP" altLang="en-US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隋</a:t>
            </a:r>
            <a:r>
              <a:rPr lang="ja-JP" altLang="en-US" sz="1400" dirty="0" smtClean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　　の進んだ制度や文化を学</a:t>
            </a:r>
            <a:r>
              <a:rPr lang="ja-JP" altLang="en-US" sz="1400" dirty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ぶ</a:t>
            </a:r>
            <a:r>
              <a:rPr lang="ja-JP" altLang="en-US" sz="1400" dirty="0" smtClean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ため</a:t>
            </a:r>
            <a:endParaRPr lang="en-US" altLang="ja-JP" sz="1200" dirty="0">
              <a:solidFill>
                <a:srgbClr val="C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3" name="テキスト ボックス 152"/>
          <p:cNvSpPr txBox="1"/>
          <p:nvPr/>
        </p:nvSpPr>
        <p:spPr>
          <a:xfrm>
            <a:off x="6660232" y="5591562"/>
            <a:ext cx="2304256" cy="86177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lnSpc>
                <a:spcPts val="2000"/>
              </a:lnSpc>
            </a:pPr>
            <a:r>
              <a:rPr lang="ja-JP" altLang="en-US" sz="20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G創英角ｺﾞｼｯｸUB" pitchFamily="49" charset="-128"/>
                <a:ea typeface="HG創英角ｺﾞｼｯｸUB" pitchFamily="49" charset="-128"/>
              </a:rPr>
              <a:t>中国</a:t>
            </a:r>
            <a:r>
              <a:rPr lang="ja-JP" altLang="en-US" sz="2000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G創英角ｺﾞｼｯｸUB" pitchFamily="49" charset="-128"/>
                <a:ea typeface="HG創英角ｺﾞｼｯｸUB" pitchFamily="49" charset="-128"/>
              </a:rPr>
              <a:t>と対等な関係に立とうとしたから。</a:t>
            </a:r>
            <a:endParaRPr lang="en-US" altLang="ja-JP" sz="1000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HG創英角ｺﾞｼｯｸUB" pitchFamily="49" charset="-128"/>
              <a:ea typeface="HG創英角ｺﾞｼｯｸUB" pitchFamily="49" charset="-128"/>
            </a:endParaRPr>
          </a:p>
        </p:txBody>
      </p:sp>
      <p:sp>
        <p:nvSpPr>
          <p:cNvPr id="154" name="テキスト ボックス 153"/>
          <p:cNvSpPr txBox="1"/>
          <p:nvPr/>
        </p:nvSpPr>
        <p:spPr>
          <a:xfrm>
            <a:off x="6516216" y="5026590"/>
            <a:ext cx="2456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なぜこのような手紙をあてたのか？</a:t>
            </a:r>
            <a:endParaRPr lang="en-US" altLang="ja-JP" sz="1200" dirty="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pic>
        <p:nvPicPr>
          <p:cNvPr id="149" name="Picture 2" descr="聖徳太子が目指す国造りとは！？ ６年社会 「天皇中心の国づくり ...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431" y="5290572"/>
            <a:ext cx="2725073" cy="1527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5" name="正方形/長方形 154"/>
          <p:cNvSpPr/>
          <p:nvPr/>
        </p:nvSpPr>
        <p:spPr>
          <a:xfrm>
            <a:off x="1621353" y="5262867"/>
            <a:ext cx="598481" cy="349635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中国</a:t>
            </a:r>
            <a:endParaRPr lang="en-US" altLang="ja-JP" sz="1400" dirty="0">
              <a:solidFill>
                <a:srgbClr val="C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6" name="1 つの角を切り取った四角形 155"/>
          <p:cNvSpPr/>
          <p:nvPr/>
        </p:nvSpPr>
        <p:spPr>
          <a:xfrm flipH="1">
            <a:off x="488178" y="5857547"/>
            <a:ext cx="3867798" cy="667797"/>
          </a:xfrm>
          <a:prstGeom prst="snip1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" name="テキスト ボックス 156"/>
          <p:cNvSpPr txBox="1"/>
          <p:nvPr/>
        </p:nvSpPr>
        <p:spPr>
          <a:xfrm>
            <a:off x="1415601" y="5892536"/>
            <a:ext cx="28323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  <a:cs typeface="Ebrima" pitchFamily="2" charset="0"/>
              </a:rPr>
              <a:t>法隆寺</a:t>
            </a:r>
            <a:r>
              <a:rPr lang="ja-JP" alt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  <a:cs typeface="Ebrima" pitchFamily="2" charset="0"/>
              </a:rPr>
              <a:t>の建立</a:t>
            </a:r>
            <a:r>
              <a:rPr lang="ja-JP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  <a:cs typeface="Ebrima" pitchFamily="2" charset="0"/>
              </a:rPr>
              <a:t>　</a:t>
            </a:r>
            <a:endParaRPr lang="en-US" altLang="ja-JP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  <a:cs typeface="Ebrima" pitchFamily="2" charset="0"/>
            </a:endParaRPr>
          </a:p>
        </p:txBody>
      </p:sp>
      <p:grpSp>
        <p:nvGrpSpPr>
          <p:cNvPr id="158" name="グループ化 157"/>
          <p:cNvGrpSpPr/>
          <p:nvPr/>
        </p:nvGrpSpPr>
        <p:grpSpPr>
          <a:xfrm>
            <a:off x="703804" y="5907924"/>
            <a:ext cx="576064" cy="553998"/>
            <a:chOff x="415772" y="3070351"/>
            <a:chExt cx="576064" cy="553998"/>
          </a:xfrm>
        </p:grpSpPr>
        <p:sp>
          <p:nvSpPr>
            <p:cNvPr id="159" name="角丸四角形 158"/>
            <p:cNvSpPr/>
            <p:nvPr/>
          </p:nvSpPr>
          <p:spPr>
            <a:xfrm>
              <a:off x="436008" y="3086756"/>
              <a:ext cx="535592" cy="521188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0" name="テキスト ボックス 159"/>
            <p:cNvSpPr txBox="1"/>
            <p:nvPr/>
          </p:nvSpPr>
          <p:spPr>
            <a:xfrm>
              <a:off x="415772" y="3070351"/>
              <a:ext cx="576064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3000" dirty="0">
                  <a:solidFill>
                    <a:srgbClr val="0070C0"/>
                  </a:solidFill>
                  <a:latin typeface="HGP創英角ｺﾞｼｯｸUB" pitchFamily="50" charset="-128"/>
                  <a:ea typeface="HGP創英角ｺﾞｼｯｸUB" pitchFamily="50" charset="-128"/>
                  <a:cs typeface="Ebrima" pitchFamily="2" charset="0"/>
                </a:rPr>
                <a:t>４</a:t>
              </a:r>
              <a:endParaRPr lang="en-US" altLang="ja-JP" sz="3000" dirty="0" smtClean="0">
                <a:solidFill>
                  <a:srgbClr val="0070C0"/>
                </a:solidFill>
                <a:latin typeface="HGP創英角ｺﾞｼｯｸUB" pitchFamily="50" charset="-128"/>
                <a:ea typeface="HGP創英角ｺﾞｼｯｸUB" pitchFamily="50" charset="-128"/>
                <a:cs typeface="Ebrima" pitchFamily="2" charset="0"/>
              </a:endParaRPr>
            </a:p>
          </p:txBody>
        </p:sp>
      </p:grpSp>
      <p:sp>
        <p:nvSpPr>
          <p:cNvPr id="161" name="正方形/長方形 160"/>
          <p:cNvSpPr/>
          <p:nvPr/>
        </p:nvSpPr>
        <p:spPr>
          <a:xfrm>
            <a:off x="1494445" y="5960612"/>
            <a:ext cx="2645507" cy="461665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 smtClean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　世界最古の木造建築</a:t>
            </a:r>
            <a:endParaRPr lang="en-US" altLang="ja-JP" sz="1200" dirty="0">
              <a:solidFill>
                <a:srgbClr val="C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pic>
        <p:nvPicPr>
          <p:cNvPr id="150" name="Picture 2" descr="法隆寺 空撮[01888612311]の写真素材・イラスト素材｜アマナイメージズ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5712" y="5509163"/>
            <a:ext cx="1879128" cy="1253731"/>
          </a:xfrm>
          <a:prstGeom prst="roundRect">
            <a:avLst>
              <a:gd name="adj" fmla="val 2516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extLst/>
        </p:spPr>
      </p:pic>
      <p:sp>
        <p:nvSpPr>
          <p:cNvPr id="162" name="正方形/長方形 161"/>
          <p:cNvSpPr/>
          <p:nvPr/>
        </p:nvSpPr>
        <p:spPr>
          <a:xfrm>
            <a:off x="7380312" y="4441118"/>
            <a:ext cx="1008112" cy="220201"/>
          </a:xfrm>
          <a:prstGeom prst="rect">
            <a:avLst/>
          </a:prstGeom>
          <a:solidFill>
            <a:srgbClr val="FFFF00"/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詔</a:t>
            </a:r>
            <a:r>
              <a:rPr lang="ja-JP" altLang="en-US" sz="1000" dirty="0" smtClean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（みことのり）</a:t>
            </a:r>
            <a:endParaRPr lang="en-US" altLang="ja-JP" sz="1100" dirty="0" smtClean="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63" name="正方形/長方形 162"/>
          <p:cNvSpPr/>
          <p:nvPr/>
        </p:nvSpPr>
        <p:spPr>
          <a:xfrm>
            <a:off x="7162869" y="4212386"/>
            <a:ext cx="289451" cy="220201"/>
          </a:xfrm>
          <a:prstGeom prst="rect">
            <a:avLst/>
          </a:prstGeom>
          <a:solidFill>
            <a:srgbClr val="FFFF00"/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？</a:t>
            </a:r>
            <a:endParaRPr lang="en-US" altLang="ja-JP" sz="1100" dirty="0" smtClean="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64" name="正方形/長方形 163"/>
          <p:cNvSpPr/>
          <p:nvPr/>
        </p:nvSpPr>
        <p:spPr>
          <a:xfrm>
            <a:off x="2699792" y="1647722"/>
            <a:ext cx="1656184" cy="4404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写真</a:t>
            </a:r>
            <a:r>
              <a:rPr lang="ja-JP" altLang="en-US" sz="1400" dirty="0" smtClean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の人物</a:t>
            </a:r>
            <a:endParaRPr lang="en-US" altLang="ja-JP" sz="1200" dirty="0">
              <a:solidFill>
                <a:srgbClr val="C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pic>
        <p:nvPicPr>
          <p:cNvPr id="93" name="nyu2.mp3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439807" y="4835624"/>
            <a:ext cx="609600" cy="609600"/>
          </a:xfrm>
          <a:prstGeom prst="rect">
            <a:avLst/>
          </a:prstGeom>
        </p:spPr>
      </p:pic>
      <p:pic>
        <p:nvPicPr>
          <p:cNvPr id="94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408091" y="4126250"/>
            <a:ext cx="609600" cy="609600"/>
          </a:xfrm>
          <a:prstGeom prst="rect">
            <a:avLst/>
          </a:prstGeom>
        </p:spPr>
      </p:pic>
      <p:pic>
        <p:nvPicPr>
          <p:cNvPr id="95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478147" y="3468650"/>
            <a:ext cx="609600" cy="609600"/>
          </a:xfrm>
          <a:prstGeom prst="rect">
            <a:avLst/>
          </a:prstGeom>
        </p:spPr>
      </p:pic>
      <p:pic>
        <p:nvPicPr>
          <p:cNvPr id="96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407362" y="5581845"/>
            <a:ext cx="609600" cy="609600"/>
          </a:xfrm>
          <a:prstGeom prst="rect">
            <a:avLst/>
          </a:prstGeom>
        </p:spPr>
      </p:pic>
      <p:pic>
        <p:nvPicPr>
          <p:cNvPr id="97" name="nyu2.mp3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404181" y="6948819"/>
            <a:ext cx="609600" cy="609600"/>
          </a:xfrm>
          <a:prstGeom prst="rect">
            <a:avLst/>
          </a:prstGeom>
        </p:spPr>
      </p:pic>
      <p:pic>
        <p:nvPicPr>
          <p:cNvPr id="98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372465" y="6239445"/>
            <a:ext cx="609600" cy="609600"/>
          </a:xfrm>
          <a:prstGeom prst="rect">
            <a:avLst/>
          </a:prstGeom>
        </p:spPr>
      </p:pic>
      <p:pic>
        <p:nvPicPr>
          <p:cNvPr id="99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442521" y="558184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5944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8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6"/>
                </p:tgtEl>
              </p:cMediaNode>
            </p:audio>
            <p:audio>
              <p:cMediaNode vol="80000">
                <p:cTn id="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7"/>
                </p:tgtEl>
              </p:cMediaNode>
            </p:audio>
            <p:audio>
              <p:cMediaNode vol="80000">
                <p:cTn id="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0"/>
                </p:tgtEl>
              </p:cMediaNode>
            </p:audio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4"/>
                </p:tgtEl>
              </p:cMediaNode>
            </p:audio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5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9"/>
                </p:tgtEl>
              </p:cMediaNode>
            </p:audio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0"/>
                </p:tgtEl>
              </p:cMediaNode>
            </p:audio>
            <p:audio>
              <p:cMediaNode vol="80000">
                <p:cTn id="1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1"/>
                </p:tgtEl>
              </p:cMediaNode>
            </p:audio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"/>
                </p:tgtEl>
              </p:cMediaNode>
            </p:audio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3"/>
                </p:tgtEl>
              </p:cMediaNode>
            </p:audio>
            <p:audio>
              <p:cMediaNode vol="80000">
                <p:cTn id="1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4"/>
                </p:tgtEl>
              </p:cMediaNode>
            </p:audio>
            <p:audio>
              <p:cMediaNode vol="80000">
                <p:cTn id="1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5"/>
                </p:tgtEl>
              </p:cMediaNode>
            </p:audio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6"/>
                </p:tgtEl>
              </p:cMediaNode>
            </p:audio>
            <p:audio>
              <p:cMediaNode vol="80000">
                <p:cTn id="2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7"/>
                </p:tgtEl>
              </p:cMediaNode>
            </p:audio>
            <p:audio>
              <p:cMediaNode vol="80000">
                <p:cTn id="2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8"/>
                </p:tgtEl>
              </p:cMediaNode>
            </p:audio>
            <p:audio>
              <p:cMediaNode vol="80000">
                <p:cTn id="2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9"/>
                </p:tgtEl>
              </p:cMediaNode>
            </p:audio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0"/>
                </p:tgtEl>
              </p:cMediaNode>
            </p:audio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1"/>
                </p:tgtEl>
              </p:cMediaNode>
            </p:audio>
            <p:audio>
              <p:cMediaNode vol="80000">
                <p:cTn id="2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2"/>
                </p:tgtEl>
              </p:cMediaNode>
            </p:audio>
            <p:audio>
              <p:cMediaNode vol="80000">
                <p:cTn id="2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"/>
                </p:tgtEl>
              </p:cMediaNode>
            </p:audio>
            <p:audio>
              <p:cMediaNode vol="80000">
                <p:cTn id="2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2"/>
                </p:tgtEl>
              </p:cMediaNode>
            </p:audio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5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1541" fill="hold"/>
                                        <p:tgtEl>
                                          <p:spTgt spid="8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3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6" dur="1541" fill="hold"/>
                                        <p:tgtEl>
                                          <p:spTgt spid="7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4" dur="1541" fill="hold"/>
                                        <p:tgtEl>
                                          <p:spTgt spid="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7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2" dur="1541" fill="hold"/>
                                        <p:tgtEl>
                                          <p:spTgt spid="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6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9" dur="1541" fill="hold"/>
                                        <p:tgtEl>
                                          <p:spTgt spid="7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9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4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7" dur="1541" fill="hold"/>
                                        <p:tgtEl>
                                          <p:spTgt spid="8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0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5" dur="1541" fill="hold"/>
                                        <p:tgtEl>
                                          <p:spTgt spid="9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0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3" dur="1541" fill="hold"/>
                                        <p:tgtEl>
                                          <p:spTgt spid="6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2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8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1" dur="1541" fill="hold"/>
                                        <p:tgtEl>
                                          <p:spTgt spid="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1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9" dur="1541" fill="hold"/>
                                        <p:tgtEl>
                                          <p:spTgt spid="8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5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1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5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7" dur="1541" fill="hold"/>
                                        <p:tgtEl>
                                          <p:spTgt spid="9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1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4" dur="1541" fill="hold"/>
                                        <p:tgtEl>
                                          <p:spTgt spid="9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1"/>
                  </p:tgtEl>
                </p:cond>
              </p:nextCondLst>
            </p:seq>
            <p:seq concurrent="1" nextAc="seek">
              <p:cTn id="125" restart="whenNotActive" fill="hold" evtFilter="cancelBubble" nodeType="interactiveSeq">
                <p:stCondLst>
                  <p:cond evt="onClick" delay="0">
                    <p:tgtEl>
                      <p:spTgt spid="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6" fill="hold">
                      <p:stCondLst>
                        <p:cond delay="0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9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2" dur="1541" fill="hold"/>
                                        <p:tgtEl>
                                          <p:spTgt spid="9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2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0" dur="1541" fill="hold"/>
                                        <p:tgtEl>
                                          <p:spTgt spid="9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"/>
                  </p:tgtEl>
                </p:cond>
              </p:nextCondLst>
            </p:seq>
            <p:audio>
              <p:cMediaNode vol="80000">
                <p:cTn id="14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3"/>
                </p:tgtEl>
              </p:cMediaNode>
            </p:audio>
            <p:audio>
              <p:cMediaNode vol="80000">
                <p:cTn id="14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4"/>
                </p:tgtEl>
              </p:cMediaNode>
            </p:audio>
            <p:audio>
              <p:cMediaNode vol="80000">
                <p:cTn id="14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5"/>
                </p:tgtEl>
              </p:cMediaNode>
            </p:audio>
            <p:audio>
              <p:cMediaNode vol="80000">
                <p:cTn id="14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6"/>
                </p:tgtEl>
              </p:cMediaNode>
            </p:audio>
            <p:audio>
              <p:cMediaNode vol="80000">
                <p:cTn id="14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7"/>
                </p:tgtEl>
              </p:cMediaNode>
            </p:audio>
            <p:audio>
              <p:cMediaNode vol="80000">
                <p:cTn id="14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8"/>
                </p:tgtEl>
              </p:cMediaNode>
            </p:audio>
            <p:audio>
              <p:cMediaNode vol="80000">
                <p:cTn id="14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9"/>
                </p:tgtEl>
              </p:cMediaNode>
            </p:audio>
          </p:childTnLst>
        </p:cTn>
      </p:par>
    </p:tnLst>
    <p:bldLst>
      <p:bldP spid="115" grpId="0" animBg="1"/>
      <p:bldP spid="116" grpId="0" animBg="1"/>
      <p:bldP spid="117" grpId="0" animBg="1"/>
      <p:bldP spid="139" grpId="0" animBg="1"/>
      <p:bldP spid="140" grpId="0" animBg="1"/>
      <p:bldP spid="152" grpId="0" animBg="1"/>
      <p:bldP spid="151" grpId="0" animBg="1"/>
      <p:bldP spid="155" grpId="0" animBg="1"/>
      <p:bldP spid="161" grpId="0" animBg="1"/>
      <p:bldP spid="162" grpId="0" animBg="1"/>
      <p:bldP spid="163" grpId="0" animBg="1"/>
      <p:bldP spid="16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正方形/長方形 184"/>
          <p:cNvSpPr/>
          <p:nvPr/>
        </p:nvSpPr>
        <p:spPr>
          <a:xfrm>
            <a:off x="4929905" y="4367543"/>
            <a:ext cx="3659467" cy="2373825"/>
          </a:xfrm>
          <a:prstGeom prst="rect">
            <a:avLst/>
          </a:prstGeom>
          <a:solidFill>
            <a:srgbClr val="EEECE1">
              <a:alpha val="1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48" name="正方形/長方形 2047"/>
          <p:cNvSpPr/>
          <p:nvPr/>
        </p:nvSpPr>
        <p:spPr>
          <a:xfrm>
            <a:off x="480484" y="4367543"/>
            <a:ext cx="3659467" cy="2373825"/>
          </a:xfrm>
          <a:prstGeom prst="rect">
            <a:avLst/>
          </a:prstGeom>
          <a:solidFill>
            <a:srgbClr val="EEECE1">
              <a:alpha val="1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0" y="-27384"/>
            <a:ext cx="7020272" cy="144016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4" name="フローチャート : 書類 3"/>
          <p:cNvSpPr/>
          <p:nvPr/>
        </p:nvSpPr>
        <p:spPr>
          <a:xfrm>
            <a:off x="458855" y="284697"/>
            <a:ext cx="1952905" cy="927461"/>
          </a:xfrm>
          <a:prstGeom prst="flowChartDocumen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2178" y="55639"/>
            <a:ext cx="1820443" cy="1357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" name="テキスト ボックス 39"/>
          <p:cNvSpPr txBox="1"/>
          <p:nvPr/>
        </p:nvSpPr>
        <p:spPr>
          <a:xfrm>
            <a:off x="649139" y="395953"/>
            <a:ext cx="16906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>
                <a:solidFill>
                  <a:prstClr val="black"/>
                </a:solidFill>
                <a:latin typeface="UD デジタル 教科書体 NP-B" pitchFamily="18" charset="-128"/>
                <a:ea typeface="UD デジタル 教科書体 NP-B" pitchFamily="18" charset="-128"/>
              </a:rPr>
              <a:t>File</a:t>
            </a:r>
            <a:r>
              <a:rPr lang="ja-JP" altLang="en-US" sz="3200" dirty="0">
                <a:solidFill>
                  <a:prstClr val="black"/>
                </a:solidFill>
                <a:latin typeface="UD デジタル 教科書体 NP-B" pitchFamily="18" charset="-128"/>
                <a:ea typeface="UD デジタル 教科書体 NP-B" pitchFamily="18" charset="-128"/>
              </a:rPr>
              <a:t>３</a:t>
            </a: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2699792" y="188640"/>
            <a:ext cx="5184576" cy="92333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ja-JP" altLang="en-US" sz="5400" dirty="0">
                <a:solidFill>
                  <a:prstClr val="white"/>
                </a:solidFill>
                <a:latin typeface="UD デジタル 教科書体 N-B" pitchFamily="17" charset="-128"/>
                <a:ea typeface="UD デジタル 教科書体 N-B" pitchFamily="17" charset="-128"/>
              </a:rPr>
              <a:t>飛鳥</a:t>
            </a:r>
            <a:r>
              <a:rPr lang="ja-JP" altLang="en-US" sz="5400" dirty="0" smtClean="0">
                <a:solidFill>
                  <a:prstClr val="white"/>
                </a:solidFill>
                <a:latin typeface="UD デジタル 教科書体 N-B" pitchFamily="17" charset="-128"/>
                <a:ea typeface="UD デジタル 教科書体 N-B" pitchFamily="17" charset="-128"/>
              </a:rPr>
              <a:t>時代</a:t>
            </a:r>
            <a:endParaRPr lang="ja-JP" altLang="en-US" sz="5400" dirty="0">
              <a:solidFill>
                <a:prstClr val="white"/>
              </a:solidFill>
              <a:latin typeface="UD デジタル 教科書体 N-B" pitchFamily="17" charset="-128"/>
              <a:ea typeface="UD デジタル 教科書体 N-B" pitchFamily="17" charset="-128"/>
            </a:endParaRPr>
          </a:p>
        </p:txBody>
      </p:sp>
      <p:sp>
        <p:nvSpPr>
          <p:cNvPr id="36" name="角丸四角形 35"/>
          <p:cNvSpPr/>
          <p:nvPr/>
        </p:nvSpPr>
        <p:spPr>
          <a:xfrm>
            <a:off x="1691680" y="1565503"/>
            <a:ext cx="5112568" cy="61787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907704" y="1556792"/>
            <a:ext cx="5472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solidFill>
                  <a:srgbClr val="C00000"/>
                </a:solidFill>
                <a:latin typeface="HG創英角ｺﾞｼｯｸUB" pitchFamily="49" charset="-128"/>
                <a:ea typeface="HG創英角ｺﾞｼｯｸUB" pitchFamily="49" charset="-128"/>
              </a:rPr>
              <a:t>聖徳太子</a:t>
            </a:r>
            <a:r>
              <a:rPr lang="ja-JP" altLang="en-US" sz="2400" dirty="0" smtClean="0">
                <a:solidFill>
                  <a:prstClr val="black"/>
                </a:solidFill>
                <a:latin typeface="HG創英角ｺﾞｼｯｸUB" pitchFamily="49" charset="-128"/>
                <a:ea typeface="HG創英角ｺﾞｼｯｸUB" pitchFamily="49" charset="-128"/>
              </a:rPr>
              <a:t>以後の飛鳥時代</a:t>
            </a:r>
            <a:endParaRPr lang="en-US" altLang="ja-JP" sz="2400" dirty="0">
              <a:solidFill>
                <a:prstClr val="black"/>
              </a:solidFill>
              <a:latin typeface="HG創英角ｺﾞｼｯｸUB" pitchFamily="49" charset="-128"/>
              <a:ea typeface="HG創英角ｺﾞｼｯｸUB" pitchFamily="49" charset="-128"/>
            </a:endParaRPr>
          </a:p>
        </p:txBody>
      </p:sp>
      <p:sp>
        <p:nvSpPr>
          <p:cNvPr id="47" name="角丸四角形 46"/>
          <p:cNvSpPr/>
          <p:nvPr/>
        </p:nvSpPr>
        <p:spPr>
          <a:xfrm>
            <a:off x="467544" y="1565503"/>
            <a:ext cx="1224136" cy="617874"/>
          </a:xfrm>
          <a:prstGeom prst="roundRect">
            <a:avLst>
              <a:gd name="adj" fmla="val 10988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584325" y="1598602"/>
            <a:ext cx="11073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prstClr val="white"/>
                </a:solidFill>
                <a:latin typeface="HG創英角ｺﾞｼｯｸUB" pitchFamily="49" charset="-128"/>
                <a:ea typeface="HG創英角ｺﾞｼｯｸUB" pitchFamily="49" charset="-128"/>
              </a:rPr>
              <a:t>解説</a:t>
            </a:r>
            <a:endParaRPr lang="en-US" altLang="ja-JP" sz="1200" dirty="0">
              <a:solidFill>
                <a:prstClr val="white"/>
              </a:solidFill>
              <a:latin typeface="HG創英角ｺﾞｼｯｸUB" pitchFamily="49" charset="-128"/>
              <a:ea typeface="HG創英角ｺﾞｼｯｸUB" pitchFamily="49" charset="-128"/>
            </a:endParaRPr>
          </a:p>
        </p:txBody>
      </p:sp>
      <p:pic>
        <p:nvPicPr>
          <p:cNvPr id="66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9629328" y="907358"/>
            <a:ext cx="609600" cy="609600"/>
          </a:xfrm>
          <a:prstGeom prst="rect">
            <a:avLst/>
          </a:prstGeom>
        </p:spPr>
      </p:pic>
      <p:pic>
        <p:nvPicPr>
          <p:cNvPr id="67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9597545" y="2203503"/>
            <a:ext cx="609600" cy="609600"/>
          </a:xfrm>
          <a:prstGeom prst="rect">
            <a:avLst/>
          </a:prstGeom>
        </p:spPr>
      </p:pic>
      <p:pic>
        <p:nvPicPr>
          <p:cNvPr id="70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9667601" y="1545903"/>
            <a:ext cx="609600" cy="609600"/>
          </a:xfrm>
          <a:prstGeom prst="rect">
            <a:avLst/>
          </a:prstGeom>
        </p:spPr>
      </p:pic>
      <p:pic>
        <p:nvPicPr>
          <p:cNvPr id="74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9629395" y="2830105"/>
            <a:ext cx="609600" cy="609600"/>
          </a:xfrm>
          <a:prstGeom prst="rect">
            <a:avLst/>
          </a:prstGeom>
        </p:spPr>
      </p:pic>
      <p:pic>
        <p:nvPicPr>
          <p:cNvPr id="75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9597612" y="4126250"/>
            <a:ext cx="609600" cy="609600"/>
          </a:xfrm>
          <a:prstGeom prst="rect">
            <a:avLst/>
          </a:prstGeom>
        </p:spPr>
      </p:pic>
      <p:pic>
        <p:nvPicPr>
          <p:cNvPr id="79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9667668" y="3468650"/>
            <a:ext cx="609600" cy="609600"/>
          </a:xfrm>
          <a:prstGeom prst="rect">
            <a:avLst/>
          </a:prstGeom>
        </p:spPr>
      </p:pic>
      <p:pic>
        <p:nvPicPr>
          <p:cNvPr id="80" name="nyu2.mp3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404648" y="4835624"/>
            <a:ext cx="609600" cy="609600"/>
          </a:xfrm>
          <a:prstGeom prst="rect">
            <a:avLst/>
          </a:prstGeom>
        </p:spPr>
      </p:pic>
      <p:pic>
        <p:nvPicPr>
          <p:cNvPr id="81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404648" y="907358"/>
            <a:ext cx="609600" cy="609600"/>
          </a:xfrm>
          <a:prstGeom prst="rect">
            <a:avLst/>
          </a:prstGeom>
        </p:spPr>
      </p:pic>
      <p:pic>
        <p:nvPicPr>
          <p:cNvPr id="82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372865" y="2203503"/>
            <a:ext cx="609600" cy="609600"/>
          </a:xfrm>
          <a:prstGeom prst="rect">
            <a:avLst/>
          </a:prstGeom>
        </p:spPr>
      </p:pic>
      <p:pic>
        <p:nvPicPr>
          <p:cNvPr id="83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442921" y="1545903"/>
            <a:ext cx="609600" cy="609600"/>
          </a:xfrm>
          <a:prstGeom prst="rect">
            <a:avLst/>
          </a:prstGeom>
        </p:spPr>
      </p:pic>
      <p:pic>
        <p:nvPicPr>
          <p:cNvPr id="84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404715" y="2830105"/>
            <a:ext cx="609600" cy="609600"/>
          </a:xfrm>
          <a:prstGeom prst="rect">
            <a:avLst/>
          </a:prstGeom>
        </p:spPr>
      </p:pic>
      <p:pic>
        <p:nvPicPr>
          <p:cNvPr id="85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372932" y="4126250"/>
            <a:ext cx="609600" cy="609600"/>
          </a:xfrm>
          <a:prstGeom prst="rect">
            <a:avLst/>
          </a:prstGeom>
        </p:spPr>
      </p:pic>
      <p:pic>
        <p:nvPicPr>
          <p:cNvPr id="86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442988" y="3468650"/>
            <a:ext cx="609600" cy="609600"/>
          </a:xfrm>
          <a:prstGeom prst="rect">
            <a:avLst/>
          </a:prstGeom>
        </p:spPr>
      </p:pic>
      <p:pic>
        <p:nvPicPr>
          <p:cNvPr id="87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012908" y="824430"/>
            <a:ext cx="609600" cy="609600"/>
          </a:xfrm>
          <a:prstGeom prst="rect">
            <a:avLst/>
          </a:prstGeom>
        </p:spPr>
      </p:pic>
      <p:pic>
        <p:nvPicPr>
          <p:cNvPr id="88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044691" y="2120575"/>
            <a:ext cx="609600" cy="609600"/>
          </a:xfrm>
          <a:prstGeom prst="rect">
            <a:avLst/>
          </a:prstGeom>
        </p:spPr>
      </p:pic>
      <p:pic>
        <p:nvPicPr>
          <p:cNvPr id="89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974635" y="1462975"/>
            <a:ext cx="609600" cy="609600"/>
          </a:xfrm>
          <a:prstGeom prst="rect">
            <a:avLst/>
          </a:prstGeom>
        </p:spPr>
      </p:pic>
      <p:pic>
        <p:nvPicPr>
          <p:cNvPr id="90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012841" y="2747177"/>
            <a:ext cx="609600" cy="609600"/>
          </a:xfrm>
          <a:prstGeom prst="rect">
            <a:avLst/>
          </a:prstGeom>
        </p:spPr>
      </p:pic>
      <p:pic>
        <p:nvPicPr>
          <p:cNvPr id="91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044624" y="4043322"/>
            <a:ext cx="609600" cy="609600"/>
          </a:xfrm>
          <a:prstGeom prst="rect">
            <a:avLst/>
          </a:prstGeom>
        </p:spPr>
      </p:pic>
      <p:pic>
        <p:nvPicPr>
          <p:cNvPr id="92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974568" y="3385722"/>
            <a:ext cx="609600" cy="609600"/>
          </a:xfrm>
          <a:prstGeom prst="rect">
            <a:avLst/>
          </a:prstGeom>
        </p:spPr>
      </p:pic>
      <p:pic>
        <p:nvPicPr>
          <p:cNvPr id="71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9590996" y="4860290"/>
            <a:ext cx="609600" cy="609600"/>
          </a:xfrm>
          <a:prstGeom prst="rect">
            <a:avLst/>
          </a:prstGeom>
        </p:spPr>
      </p:pic>
      <p:pic>
        <p:nvPicPr>
          <p:cNvPr id="72" name="decision3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9597612" y="5491405"/>
            <a:ext cx="609600" cy="609600"/>
          </a:xfrm>
          <a:prstGeom prst="rect">
            <a:avLst/>
          </a:prstGeom>
        </p:spPr>
      </p:pic>
      <p:sp>
        <p:nvSpPr>
          <p:cNvPr id="12" name="AutoShape 2" descr="鉄剣・鉄刀銘文 - Wikip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3" name="AutoShape 4" descr="鉄剣・鉄刀銘文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4" name="AutoShape 6" descr="鉄剣・鉄刀銘文 - Wikipedia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08" name="角丸四角形 107"/>
          <p:cNvSpPr/>
          <p:nvPr/>
        </p:nvSpPr>
        <p:spPr>
          <a:xfrm>
            <a:off x="467544" y="2276872"/>
            <a:ext cx="6480720" cy="589100"/>
          </a:xfrm>
          <a:prstGeom prst="roundRect">
            <a:avLst>
              <a:gd name="adj" fmla="val 5016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539226" y="2340589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rgbClr val="FFFF00"/>
                </a:solidFill>
                <a:latin typeface="Franklin Gothic Medium" pitchFamily="34" charset="0"/>
                <a:ea typeface="Malgun Gothic" pitchFamily="34" charset="-127"/>
              </a:rPr>
              <a:t>645</a:t>
            </a:r>
            <a:r>
              <a:rPr lang="ja-JP" altLang="en-US" dirty="0" smtClean="0">
                <a:solidFill>
                  <a:schemeClr val="bg1"/>
                </a:solidFill>
                <a:latin typeface="HG創英角ｺﾞｼｯｸUB" pitchFamily="49" charset="-128"/>
                <a:ea typeface="HG創英角ｺﾞｼｯｸUB" pitchFamily="49" charset="-128"/>
              </a:rPr>
              <a:t>年</a:t>
            </a:r>
            <a:endParaRPr lang="en-US" altLang="ja-JP" sz="2400" dirty="0">
              <a:solidFill>
                <a:schemeClr val="bg1"/>
              </a:solidFill>
              <a:latin typeface="HG創英角ｺﾞｼｯｸUB" pitchFamily="49" charset="-128"/>
              <a:ea typeface="HG創英角ｺﾞｼｯｸUB" pitchFamily="49" charset="-128"/>
            </a:endParaRPr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1619672" y="2268161"/>
            <a:ext cx="5472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 smtClean="0">
                <a:solidFill>
                  <a:srgbClr val="FFFF00"/>
                </a:solidFill>
                <a:latin typeface="HG創英角ｺﾞｼｯｸUB" pitchFamily="49" charset="-128"/>
                <a:ea typeface="HG創英角ｺﾞｼｯｸUB" pitchFamily="49" charset="-128"/>
              </a:rPr>
              <a:t> </a:t>
            </a:r>
            <a:r>
              <a:rPr lang="ja-JP" altLang="en-US" sz="2000" dirty="0">
                <a:solidFill>
                  <a:schemeClr val="bg1"/>
                </a:solidFill>
                <a:latin typeface="HG創英角ｺﾞｼｯｸUB" pitchFamily="49" charset="-128"/>
                <a:ea typeface="HG創英角ｺﾞｼｯｸUB" pitchFamily="49" charset="-128"/>
              </a:rPr>
              <a:t>　</a:t>
            </a:r>
            <a:r>
              <a:rPr lang="ja-JP" altLang="en-US" sz="2000" dirty="0" smtClean="0">
                <a:solidFill>
                  <a:schemeClr val="bg1"/>
                </a:solidFill>
                <a:latin typeface="HG創英角ｺﾞｼｯｸUB" pitchFamily="49" charset="-128"/>
                <a:ea typeface="HG創英角ｺﾞｼｯｸUB" pitchFamily="49" charset="-128"/>
              </a:rPr>
              <a:t>　　　</a:t>
            </a:r>
            <a:r>
              <a:rPr lang="ja-JP" altLang="en-US" sz="3200" dirty="0" smtClean="0">
                <a:solidFill>
                  <a:srgbClr val="FFFF00"/>
                </a:solidFill>
                <a:latin typeface="HG創英角ｺﾞｼｯｸUB" pitchFamily="49" charset="-128"/>
                <a:ea typeface="HG創英角ｺﾞｼｯｸUB" pitchFamily="49" charset="-128"/>
              </a:rPr>
              <a:t>大化の改新</a:t>
            </a:r>
            <a:endParaRPr lang="en-US" altLang="ja-JP" sz="2400" dirty="0">
              <a:solidFill>
                <a:schemeClr val="bg1"/>
              </a:solidFill>
              <a:latin typeface="HG創英角ｺﾞｼｯｸUB" pitchFamily="49" charset="-128"/>
              <a:ea typeface="HG創英角ｺﾞｼｯｸUB" pitchFamily="49" charset="-128"/>
            </a:endParaRPr>
          </a:p>
        </p:txBody>
      </p:sp>
      <p:sp>
        <p:nvSpPr>
          <p:cNvPr id="118" name="下矢印 117"/>
          <p:cNvSpPr/>
          <p:nvPr/>
        </p:nvSpPr>
        <p:spPr>
          <a:xfrm>
            <a:off x="3303638" y="2852936"/>
            <a:ext cx="576064" cy="240131"/>
          </a:xfrm>
          <a:prstGeom prst="down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正方形/長方形 92"/>
          <p:cNvSpPr/>
          <p:nvPr/>
        </p:nvSpPr>
        <p:spPr>
          <a:xfrm>
            <a:off x="1494445" y="2313217"/>
            <a:ext cx="5165787" cy="467711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中大兄皇子　</a:t>
            </a:r>
            <a:r>
              <a:rPr lang="ja-JP" altLang="en-US" sz="140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は</a:t>
            </a:r>
            <a:r>
              <a:rPr lang="ja-JP" altLang="en-US" sz="1400" dirty="0" smtClean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dirty="0" smtClean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中臣鎌足　</a:t>
            </a:r>
            <a:r>
              <a:rPr lang="ja-JP" altLang="en-US" sz="140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らと</a:t>
            </a:r>
            <a:r>
              <a:rPr lang="ja-JP" altLang="en-US" sz="1400" dirty="0" smtClean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dirty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蘇我</a:t>
            </a:r>
            <a:r>
              <a:rPr lang="ja-JP" altLang="en-US" sz="1600" dirty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氏</a:t>
            </a:r>
            <a:r>
              <a:rPr lang="ja-JP" altLang="en-US" dirty="0" smtClean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140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を倒した</a:t>
            </a:r>
            <a:endParaRPr lang="en-US" altLang="ja-JP" sz="120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1655676" y="2383651"/>
            <a:ext cx="1368152" cy="34652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皇子</a:t>
            </a:r>
            <a:endParaRPr lang="en-US" altLang="ja-JP" sz="1400" dirty="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3383868" y="2383651"/>
            <a:ext cx="1044116" cy="34652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Who?</a:t>
            </a:r>
            <a:endParaRPr lang="en-US" altLang="ja-JP" sz="1400" dirty="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4788024" y="2383651"/>
            <a:ext cx="885986" cy="34652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何</a:t>
            </a:r>
            <a:r>
              <a:rPr lang="ja-JP" altLang="en-US" sz="1200" dirty="0" smtClean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氏</a:t>
            </a:r>
            <a:endParaRPr lang="en-US" altLang="ja-JP" sz="1400" dirty="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8" name="角丸四角形 97"/>
          <p:cNvSpPr/>
          <p:nvPr/>
        </p:nvSpPr>
        <p:spPr>
          <a:xfrm>
            <a:off x="467961" y="3135045"/>
            <a:ext cx="6480303" cy="501354"/>
          </a:xfrm>
          <a:prstGeom prst="roundRect">
            <a:avLst>
              <a:gd name="adj" fmla="val 5016"/>
            </a:avLst>
          </a:prstGeom>
          <a:solidFill>
            <a:srgbClr val="00B0F0">
              <a:alpha val="2392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53" name="テキスト ボックス 152"/>
          <p:cNvSpPr txBox="1"/>
          <p:nvPr/>
        </p:nvSpPr>
        <p:spPr>
          <a:xfrm>
            <a:off x="2627784" y="3264476"/>
            <a:ext cx="2106234" cy="34881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lnSpc>
                <a:spcPts val="2000"/>
              </a:lnSpc>
            </a:pPr>
            <a:r>
              <a:rPr lang="ja-JP" altLang="en-US" sz="2800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G創英角ｺﾞｼｯｸUB" pitchFamily="49" charset="-128"/>
                <a:ea typeface="HG創英角ｺﾞｼｯｸUB" pitchFamily="49" charset="-128"/>
              </a:rPr>
              <a:t>公地・公民</a:t>
            </a:r>
            <a:endParaRPr lang="en-US" altLang="ja-JP" sz="1100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HG創英角ｺﾞｼｯｸUB" pitchFamily="49" charset="-128"/>
              <a:ea typeface="HG創英角ｺﾞｼｯｸUB" pitchFamily="49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458855" y="3122921"/>
            <a:ext cx="6489409" cy="513478"/>
          </a:xfrm>
          <a:prstGeom prst="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これまで</a:t>
            </a:r>
            <a:r>
              <a:rPr lang="ja-JP" altLang="en-US" sz="160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豪族</a:t>
            </a:r>
            <a:r>
              <a:rPr lang="ja-JP" altLang="en-US" sz="120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の支配していた </a:t>
            </a:r>
            <a:r>
              <a:rPr lang="ja-JP" altLang="en-US" sz="2000" dirty="0" smtClean="0">
                <a:solidFill>
                  <a:srgbClr val="FFFF00"/>
                </a:solidFill>
                <a:latin typeface="HGP創英角ｺﾞｼｯｸUB" pitchFamily="50" charset="-128"/>
                <a:ea typeface="HGP創英角ｺﾞｼｯｸUB" pitchFamily="50" charset="-128"/>
              </a:rPr>
              <a:t>土地や人民を国（天皇）が支配する </a:t>
            </a:r>
            <a:r>
              <a:rPr lang="ja-JP" altLang="en-US" sz="120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しくみ</a:t>
            </a:r>
            <a:endParaRPr lang="en-US" altLang="ja-JP" sz="120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pic>
        <p:nvPicPr>
          <p:cNvPr id="100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8447" y="1555136"/>
            <a:ext cx="755606" cy="713025"/>
          </a:xfrm>
          <a:prstGeom prst="ellipse">
            <a:avLst/>
          </a:prstGeom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1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0592" y="1556792"/>
            <a:ext cx="703613" cy="710728"/>
          </a:xfrm>
          <a:prstGeom prst="ellipse">
            <a:avLst/>
          </a:prstGeom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2" name="角丸四角形 101"/>
          <p:cNvSpPr/>
          <p:nvPr/>
        </p:nvSpPr>
        <p:spPr>
          <a:xfrm>
            <a:off x="1474779" y="4637109"/>
            <a:ext cx="1622560" cy="1780829"/>
          </a:xfrm>
          <a:prstGeom prst="roundRect">
            <a:avLst>
              <a:gd name="adj" fmla="val 7576"/>
            </a:avLst>
          </a:prstGeom>
          <a:solidFill>
            <a:srgbClr val="FEF1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06" name="角丸四角形 105"/>
          <p:cNvSpPr/>
          <p:nvPr/>
        </p:nvSpPr>
        <p:spPr>
          <a:xfrm>
            <a:off x="1762810" y="4530609"/>
            <a:ext cx="1019261" cy="253229"/>
          </a:xfrm>
          <a:prstGeom prst="roundRect">
            <a:avLst>
              <a:gd name="adj" fmla="val 50000"/>
            </a:avLst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朝鮮半島</a:t>
            </a:r>
            <a:endParaRPr lang="ja-JP" altLang="en-US" sz="1100" dirty="0">
              <a:solidFill>
                <a:prstClr val="white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07" name="角丸四角形 106"/>
          <p:cNvSpPr/>
          <p:nvPr/>
        </p:nvSpPr>
        <p:spPr>
          <a:xfrm>
            <a:off x="1762810" y="4858888"/>
            <a:ext cx="1019261" cy="260751"/>
          </a:xfrm>
          <a:prstGeom prst="roundRect">
            <a:avLst>
              <a:gd name="adj" fmla="val 5016"/>
            </a:avLst>
          </a:prstGeom>
          <a:solidFill>
            <a:schemeClr val="bg2">
              <a:lumMod val="9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高句麗</a:t>
            </a:r>
            <a:endParaRPr lang="ja-JP" altLang="en-US" sz="1050" dirty="0">
              <a:solidFill>
                <a:srgbClr val="C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09" name="角丸四角形 108"/>
          <p:cNvSpPr/>
          <p:nvPr/>
        </p:nvSpPr>
        <p:spPr>
          <a:xfrm>
            <a:off x="1762811" y="5141770"/>
            <a:ext cx="432926" cy="567948"/>
          </a:xfrm>
          <a:prstGeom prst="roundRect">
            <a:avLst>
              <a:gd name="adj" fmla="val 5016"/>
            </a:avLst>
          </a:prstGeom>
          <a:solidFill>
            <a:srgbClr val="C0000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百済</a:t>
            </a:r>
            <a:endParaRPr lang="ja-JP" altLang="en-US" sz="1200" dirty="0">
              <a:solidFill>
                <a:prstClr val="white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10" name="角丸四角形 109"/>
          <p:cNvSpPr/>
          <p:nvPr/>
        </p:nvSpPr>
        <p:spPr>
          <a:xfrm>
            <a:off x="2195737" y="5141770"/>
            <a:ext cx="580441" cy="567948"/>
          </a:xfrm>
          <a:prstGeom prst="roundRect">
            <a:avLst>
              <a:gd name="adj" fmla="val 5016"/>
            </a:avLst>
          </a:prstGeom>
          <a:solidFill>
            <a:srgbClr val="0070C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新羅</a:t>
            </a:r>
          </a:p>
        </p:txBody>
      </p:sp>
      <p:sp>
        <p:nvSpPr>
          <p:cNvPr id="124" name="角丸四角形 123"/>
          <p:cNvSpPr/>
          <p:nvPr/>
        </p:nvSpPr>
        <p:spPr>
          <a:xfrm>
            <a:off x="467544" y="3882783"/>
            <a:ext cx="3672408" cy="482321"/>
          </a:xfrm>
          <a:prstGeom prst="roundRect">
            <a:avLst>
              <a:gd name="adj" fmla="val 5016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539226" y="3903439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>
                <a:solidFill>
                  <a:schemeClr val="bg1"/>
                </a:solidFill>
                <a:latin typeface="Franklin Gothic Medium" pitchFamily="34" charset="0"/>
                <a:ea typeface="Malgun Gothic" pitchFamily="34" charset="-127"/>
              </a:rPr>
              <a:t>663</a:t>
            </a:r>
            <a:r>
              <a:rPr lang="ja-JP" altLang="en-US" dirty="0" smtClean="0">
                <a:solidFill>
                  <a:schemeClr val="bg1"/>
                </a:solidFill>
                <a:latin typeface="HG創英角ｺﾞｼｯｸUB" pitchFamily="49" charset="-128"/>
                <a:ea typeface="HG創英角ｺﾞｼｯｸUB" pitchFamily="49" charset="-128"/>
              </a:rPr>
              <a:t>年</a:t>
            </a:r>
            <a:endParaRPr lang="en-US" altLang="ja-JP" sz="2400" dirty="0">
              <a:solidFill>
                <a:schemeClr val="bg1"/>
              </a:solidFill>
              <a:latin typeface="HG創英角ｺﾞｼｯｸUB" pitchFamily="49" charset="-128"/>
              <a:ea typeface="HG創英角ｺﾞｼｯｸUB" pitchFamily="49" charset="-128"/>
            </a:endParaRPr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1724101" y="3878219"/>
            <a:ext cx="20558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srgbClr val="FFFF00"/>
                </a:solidFill>
                <a:latin typeface="HG創英角ｺﾞｼｯｸUB" pitchFamily="49" charset="-128"/>
                <a:ea typeface="HG創英角ｺﾞｼｯｸUB" pitchFamily="49" charset="-128"/>
              </a:rPr>
              <a:t>白</a:t>
            </a:r>
            <a:r>
              <a:rPr lang="ja-JP" altLang="en-US" sz="2400" dirty="0">
                <a:solidFill>
                  <a:srgbClr val="FFFF00"/>
                </a:solidFill>
                <a:latin typeface="HG創英角ｺﾞｼｯｸUB" pitchFamily="49" charset="-128"/>
                <a:ea typeface="HG創英角ｺﾞｼｯｸUB" pitchFamily="49" charset="-128"/>
              </a:rPr>
              <a:t>村江</a:t>
            </a:r>
            <a:r>
              <a:rPr lang="ja-JP" altLang="en-US" sz="2400" dirty="0" smtClean="0">
                <a:solidFill>
                  <a:srgbClr val="FFFF00"/>
                </a:solidFill>
                <a:latin typeface="HG創英角ｺﾞｼｯｸUB" pitchFamily="49" charset="-128"/>
                <a:ea typeface="HG創英角ｺﾞｼｯｸUB" pitchFamily="49" charset="-128"/>
              </a:rPr>
              <a:t>の戦い</a:t>
            </a:r>
            <a:endParaRPr lang="en-US" altLang="ja-JP" dirty="0">
              <a:solidFill>
                <a:schemeClr val="bg1"/>
              </a:solidFill>
              <a:latin typeface="HG創英角ｺﾞｼｯｸUB" pitchFamily="49" charset="-128"/>
              <a:ea typeface="HG創英角ｺﾞｼｯｸUB" pitchFamily="49" charset="-128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1316222" y="5385236"/>
            <a:ext cx="591481" cy="106169"/>
            <a:chOff x="1138001" y="6101005"/>
            <a:chExt cx="356444" cy="106169"/>
          </a:xfrm>
        </p:grpSpPr>
        <p:cxnSp>
          <p:nvCxnSpPr>
            <p:cNvPr id="7" name="直線コネクタ 6"/>
            <p:cNvCxnSpPr/>
            <p:nvPr/>
          </p:nvCxnSpPr>
          <p:spPr>
            <a:xfrm>
              <a:off x="1138002" y="6101005"/>
              <a:ext cx="356443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直線コネクタ 140"/>
            <p:cNvCxnSpPr/>
            <p:nvPr/>
          </p:nvCxnSpPr>
          <p:spPr>
            <a:xfrm>
              <a:off x="1138001" y="6207174"/>
              <a:ext cx="356443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" name="角丸四角形 111"/>
          <p:cNvSpPr/>
          <p:nvPr/>
        </p:nvSpPr>
        <p:spPr>
          <a:xfrm>
            <a:off x="467544" y="5245429"/>
            <a:ext cx="896081" cy="343811"/>
          </a:xfrm>
          <a:prstGeom prst="roundRect">
            <a:avLst>
              <a:gd name="adj" fmla="val 50000"/>
            </a:avLst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日本</a:t>
            </a:r>
            <a:endParaRPr lang="ja-JP" altLang="en-US" sz="1100" dirty="0">
              <a:solidFill>
                <a:prstClr val="white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pSp>
        <p:nvGrpSpPr>
          <p:cNvPr id="143" name="グループ化 142"/>
          <p:cNvGrpSpPr/>
          <p:nvPr/>
        </p:nvGrpSpPr>
        <p:grpSpPr>
          <a:xfrm>
            <a:off x="2776178" y="5385236"/>
            <a:ext cx="591481" cy="106169"/>
            <a:chOff x="1138001" y="6101005"/>
            <a:chExt cx="356444" cy="106169"/>
          </a:xfrm>
        </p:grpSpPr>
        <p:cxnSp>
          <p:nvCxnSpPr>
            <p:cNvPr id="144" name="直線コネクタ 143"/>
            <p:cNvCxnSpPr/>
            <p:nvPr/>
          </p:nvCxnSpPr>
          <p:spPr>
            <a:xfrm>
              <a:off x="1138002" y="6101005"/>
              <a:ext cx="356443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直線コネクタ 144"/>
            <p:cNvCxnSpPr/>
            <p:nvPr/>
          </p:nvCxnSpPr>
          <p:spPr>
            <a:xfrm>
              <a:off x="1138001" y="6207174"/>
              <a:ext cx="356443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7" name="角丸四角形 126"/>
          <p:cNvSpPr/>
          <p:nvPr/>
        </p:nvSpPr>
        <p:spPr>
          <a:xfrm>
            <a:off x="3181257" y="5245429"/>
            <a:ext cx="896081" cy="343811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唐</a:t>
            </a:r>
            <a:endParaRPr lang="ja-JP" altLang="en-US" sz="1100" dirty="0">
              <a:solidFill>
                <a:prstClr val="white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1907704" y="5710195"/>
            <a:ext cx="714847" cy="574672"/>
            <a:chOff x="1907704" y="5710195"/>
            <a:chExt cx="714847" cy="574672"/>
          </a:xfrm>
        </p:grpSpPr>
        <p:sp>
          <p:nvSpPr>
            <p:cNvPr id="165" name="爆発 2 164"/>
            <p:cNvSpPr/>
            <p:nvPr/>
          </p:nvSpPr>
          <p:spPr>
            <a:xfrm>
              <a:off x="1907704" y="5710195"/>
              <a:ext cx="714847" cy="574672"/>
            </a:xfrm>
            <a:prstGeom prst="irregularSeal2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166" name="テキスト ボックス 165"/>
            <p:cNvSpPr txBox="1"/>
            <p:nvPr/>
          </p:nvSpPr>
          <p:spPr>
            <a:xfrm>
              <a:off x="1997714" y="5872680"/>
              <a:ext cx="4969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>
                  <a:solidFill>
                    <a:prstClr val="white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争い</a:t>
              </a:r>
              <a:endParaRPr lang="ja-JP" altLang="en-US" sz="105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539226" y="5650878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800" dirty="0" smtClean="0">
                <a:solidFill>
                  <a:srgbClr val="0070C0"/>
                </a:solidFill>
                <a:latin typeface="HGP創英角ｺﾞｼｯｸUB" pitchFamily="50" charset="-128"/>
                <a:ea typeface="HGP創英角ｺﾞｼｯｸUB" pitchFamily="50" charset="-128"/>
              </a:rPr>
              <a:t>×</a:t>
            </a:r>
            <a:endParaRPr kumimoji="1" lang="ja-JP" altLang="en-US" dirty="0">
              <a:solidFill>
                <a:srgbClr val="0070C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67" name="テキスト ボックス 166"/>
          <p:cNvSpPr txBox="1"/>
          <p:nvPr/>
        </p:nvSpPr>
        <p:spPr>
          <a:xfrm>
            <a:off x="3269257" y="5650878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〇</a:t>
            </a:r>
            <a:endParaRPr kumimoji="1" lang="ja-JP" altLang="en-US" dirty="0">
              <a:solidFill>
                <a:srgbClr val="FF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71" name="角丸四角形 170"/>
          <p:cNvSpPr/>
          <p:nvPr/>
        </p:nvSpPr>
        <p:spPr>
          <a:xfrm>
            <a:off x="1724101" y="4855462"/>
            <a:ext cx="1097557" cy="854255"/>
          </a:xfrm>
          <a:prstGeom prst="roundRect">
            <a:avLst>
              <a:gd name="adj" fmla="val 5016"/>
            </a:avLst>
          </a:prstGeom>
          <a:solidFill>
            <a:srgbClr val="0070C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新羅</a:t>
            </a:r>
          </a:p>
        </p:txBody>
      </p:sp>
      <p:sp>
        <p:nvSpPr>
          <p:cNvPr id="25" name="角丸四角形 24"/>
          <p:cNvSpPr/>
          <p:nvPr/>
        </p:nvSpPr>
        <p:spPr>
          <a:xfrm>
            <a:off x="4272163" y="3887945"/>
            <a:ext cx="530669" cy="2853423"/>
          </a:xfrm>
          <a:prstGeom prst="roundRect">
            <a:avLst>
              <a:gd name="adj" fmla="val 682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3" name="角丸四角形 172"/>
          <p:cNvSpPr/>
          <p:nvPr/>
        </p:nvSpPr>
        <p:spPr>
          <a:xfrm>
            <a:off x="4932040" y="3882783"/>
            <a:ext cx="3672408" cy="482321"/>
          </a:xfrm>
          <a:prstGeom prst="roundRect">
            <a:avLst>
              <a:gd name="adj" fmla="val 5016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74" name="テキスト ボックス 173"/>
          <p:cNvSpPr txBox="1"/>
          <p:nvPr/>
        </p:nvSpPr>
        <p:spPr>
          <a:xfrm>
            <a:off x="5003722" y="3903439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>
                <a:solidFill>
                  <a:schemeClr val="bg1"/>
                </a:solidFill>
                <a:latin typeface="Franklin Gothic Medium" pitchFamily="34" charset="0"/>
                <a:ea typeface="Malgun Gothic" pitchFamily="34" charset="-127"/>
              </a:rPr>
              <a:t>672</a:t>
            </a:r>
            <a:r>
              <a:rPr lang="ja-JP" altLang="en-US" dirty="0" smtClean="0">
                <a:solidFill>
                  <a:schemeClr val="bg1"/>
                </a:solidFill>
                <a:latin typeface="HG創英角ｺﾞｼｯｸUB" pitchFamily="49" charset="-128"/>
                <a:ea typeface="HG創英角ｺﾞｼｯｸUB" pitchFamily="49" charset="-128"/>
              </a:rPr>
              <a:t>年</a:t>
            </a:r>
            <a:endParaRPr lang="en-US" altLang="ja-JP" sz="2400" dirty="0">
              <a:solidFill>
                <a:schemeClr val="bg1"/>
              </a:solidFill>
              <a:latin typeface="HG創英角ｺﾞｼｯｸUB" pitchFamily="49" charset="-128"/>
              <a:ea typeface="HG創英角ｺﾞｼｯｸUB" pitchFamily="49" charset="-128"/>
            </a:endParaRPr>
          </a:p>
        </p:txBody>
      </p:sp>
      <p:sp>
        <p:nvSpPr>
          <p:cNvPr id="175" name="テキスト ボックス 174"/>
          <p:cNvSpPr txBox="1"/>
          <p:nvPr/>
        </p:nvSpPr>
        <p:spPr>
          <a:xfrm>
            <a:off x="6188597" y="3878219"/>
            <a:ext cx="20558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srgbClr val="FFFF00"/>
                </a:solidFill>
                <a:latin typeface="HG創英角ｺﾞｼｯｸUB" pitchFamily="49" charset="-128"/>
                <a:ea typeface="HG創英角ｺﾞｼｯｸUB" pitchFamily="49" charset="-128"/>
              </a:rPr>
              <a:t>壬申</a:t>
            </a:r>
            <a:r>
              <a:rPr lang="ja-JP" altLang="en-US" sz="2400" dirty="0" smtClean="0">
                <a:solidFill>
                  <a:srgbClr val="FFFF00"/>
                </a:solidFill>
                <a:latin typeface="HG創英角ｺﾞｼｯｸUB" pitchFamily="49" charset="-128"/>
                <a:ea typeface="HG創英角ｺﾞｼｯｸUB" pitchFamily="49" charset="-128"/>
              </a:rPr>
              <a:t>の乱</a:t>
            </a:r>
            <a:endParaRPr lang="en-US" altLang="ja-JP" dirty="0">
              <a:solidFill>
                <a:schemeClr val="bg1"/>
              </a:solidFill>
              <a:latin typeface="HG創英角ｺﾞｼｯｸUB" pitchFamily="49" charset="-128"/>
              <a:ea typeface="HG創英角ｺﾞｼｯｸUB" pitchFamily="49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326359" y="4307540"/>
            <a:ext cx="461665" cy="19868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天智天皇</a:t>
            </a:r>
            <a:r>
              <a:rPr kumimoji="1" lang="ja-JP" altLang="en-US" dirty="0" smtClean="0"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kumimoji="1" lang="ja-JP" altLang="en-US" sz="1400" dirty="0" smtClean="0">
                <a:latin typeface="HGP創英角ｺﾞｼｯｸUB" pitchFamily="50" charset="-128"/>
                <a:ea typeface="HGP創英角ｺﾞｼｯｸUB" pitchFamily="50" charset="-128"/>
              </a:rPr>
              <a:t>の時代</a:t>
            </a:r>
            <a:endParaRPr kumimoji="1" lang="ja-JP" altLang="en-US" sz="14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pic>
        <p:nvPicPr>
          <p:cNvPr id="177" name="Picture 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0517" y="4514935"/>
            <a:ext cx="569923" cy="537806"/>
          </a:xfrm>
          <a:prstGeom prst="ellipse">
            <a:avLst/>
          </a:prstGeom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7" name="円/楕円 26"/>
          <p:cNvSpPr/>
          <p:nvPr/>
        </p:nvSpPr>
        <p:spPr>
          <a:xfrm>
            <a:off x="5436096" y="5302888"/>
            <a:ext cx="648072" cy="60960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8" name="円/楕円 177"/>
          <p:cNvSpPr/>
          <p:nvPr/>
        </p:nvSpPr>
        <p:spPr>
          <a:xfrm>
            <a:off x="7696165" y="5302888"/>
            <a:ext cx="648072" cy="6096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ローチャート : 論理積ゲート 28"/>
          <p:cNvSpPr/>
          <p:nvPr/>
        </p:nvSpPr>
        <p:spPr>
          <a:xfrm rot="16200000">
            <a:off x="5621266" y="5697503"/>
            <a:ext cx="277732" cy="721585"/>
          </a:xfrm>
          <a:prstGeom prst="flowChartDelay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9" name="フローチャート : 論理積ゲート 178"/>
          <p:cNvSpPr/>
          <p:nvPr/>
        </p:nvSpPr>
        <p:spPr>
          <a:xfrm rot="16200000">
            <a:off x="7888765" y="5697504"/>
            <a:ext cx="277732" cy="721585"/>
          </a:xfrm>
          <a:prstGeom prst="flowChartDelay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0" name="テキスト ボックス 179"/>
          <p:cNvSpPr txBox="1"/>
          <p:nvPr/>
        </p:nvSpPr>
        <p:spPr>
          <a:xfrm>
            <a:off x="5231017" y="5919430"/>
            <a:ext cx="11657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n w="9525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大海人皇子</a:t>
            </a:r>
          </a:p>
        </p:txBody>
      </p:sp>
      <p:sp>
        <p:nvSpPr>
          <p:cNvPr id="181" name="テキスト ボックス 180"/>
          <p:cNvSpPr txBox="1"/>
          <p:nvPr/>
        </p:nvSpPr>
        <p:spPr>
          <a:xfrm>
            <a:off x="7582821" y="5919430"/>
            <a:ext cx="10936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n w="9525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大友</a:t>
            </a:r>
            <a:r>
              <a:rPr lang="ja-JP" altLang="en-US" sz="1400" b="1" dirty="0" smtClean="0">
                <a:ln w="9525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皇子</a:t>
            </a:r>
            <a:endParaRPr lang="ja-JP" altLang="en-US" sz="1400" b="1" dirty="0">
              <a:ln w="9525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508104" y="5327630"/>
            <a:ext cx="601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弟</a:t>
            </a:r>
            <a:endParaRPr kumimoji="1" lang="ja-JP" altLang="en-US" sz="280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82" name="テキスト ボックス 181"/>
          <p:cNvSpPr txBox="1"/>
          <p:nvPr/>
        </p:nvSpPr>
        <p:spPr>
          <a:xfrm>
            <a:off x="7740352" y="5327630"/>
            <a:ext cx="601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子</a:t>
            </a:r>
            <a:endParaRPr kumimoji="1" lang="ja-JP" altLang="en-US" sz="280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83" name="テキスト ボックス 182"/>
          <p:cNvSpPr txBox="1"/>
          <p:nvPr/>
        </p:nvSpPr>
        <p:spPr>
          <a:xfrm>
            <a:off x="6287233" y="4965692"/>
            <a:ext cx="1237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n w="9525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天智天皇</a:t>
            </a:r>
          </a:p>
        </p:txBody>
      </p:sp>
      <p:sp>
        <p:nvSpPr>
          <p:cNvPr id="31" name="左右矢印 30"/>
          <p:cNvSpPr/>
          <p:nvPr/>
        </p:nvSpPr>
        <p:spPr>
          <a:xfrm>
            <a:off x="6188597" y="5589240"/>
            <a:ext cx="1335731" cy="469055"/>
          </a:xfrm>
          <a:prstGeom prst="left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HGP創英角ｺﾞｼｯｸUB" pitchFamily="50" charset="-128"/>
                <a:ea typeface="HGP創英角ｺﾞｼｯｸUB" pitchFamily="50" charset="-128"/>
              </a:rPr>
              <a:t>対立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1535795" y="3965118"/>
            <a:ext cx="2494892" cy="317649"/>
          </a:xfrm>
          <a:prstGeom prst="rect">
            <a:avLst/>
          </a:prstGeom>
          <a:solidFill>
            <a:srgbClr val="FFC000"/>
          </a:solidFill>
          <a:ln w="95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百済を助けるため日本は兵を送る</a:t>
            </a:r>
            <a:endParaRPr lang="en-US" altLang="ja-JP" sz="120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84" name="正方形/長方形 183"/>
          <p:cNvSpPr/>
          <p:nvPr/>
        </p:nvSpPr>
        <p:spPr>
          <a:xfrm>
            <a:off x="6051063" y="3965118"/>
            <a:ext cx="2494892" cy="317649"/>
          </a:xfrm>
          <a:prstGeom prst="rect">
            <a:avLst/>
          </a:prstGeom>
          <a:solidFill>
            <a:srgbClr val="FFC000"/>
          </a:solidFill>
          <a:ln w="95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跡継ぎ争い</a:t>
            </a:r>
            <a:endParaRPr lang="en-US" altLang="ja-JP" sz="120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49" name="テキスト ボックス 2048"/>
          <p:cNvSpPr txBox="1"/>
          <p:nvPr/>
        </p:nvSpPr>
        <p:spPr>
          <a:xfrm>
            <a:off x="6510075" y="526055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HGP創英角ｺﾞｼｯｸUB" pitchFamily="50" charset="-128"/>
                <a:ea typeface="HGP創英角ｺﾞｼｯｸUB" pitchFamily="50" charset="-128"/>
              </a:rPr>
              <a:t>死後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5405470" y="4727653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〇</a:t>
            </a:r>
            <a:endParaRPr kumimoji="1" lang="ja-JP" altLang="en-US" dirty="0">
              <a:solidFill>
                <a:srgbClr val="FF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7660161" y="4727653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800" dirty="0" smtClean="0">
                <a:solidFill>
                  <a:srgbClr val="0070C0"/>
                </a:solidFill>
                <a:latin typeface="HGP創英角ｺﾞｼｯｸUB" pitchFamily="50" charset="-128"/>
                <a:ea typeface="HGP創英角ｺﾞｼｯｸUB" pitchFamily="50" charset="-128"/>
              </a:rPr>
              <a:t>×</a:t>
            </a:r>
            <a:endParaRPr kumimoji="1" lang="ja-JP" altLang="en-US" dirty="0">
              <a:solidFill>
                <a:srgbClr val="0070C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5220072" y="6233272"/>
            <a:ext cx="1188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n w="9525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天武天皇</a:t>
            </a:r>
          </a:p>
        </p:txBody>
      </p:sp>
      <p:sp>
        <p:nvSpPr>
          <p:cNvPr id="117" name="正方形/長方形 116"/>
          <p:cNvSpPr/>
          <p:nvPr/>
        </p:nvSpPr>
        <p:spPr>
          <a:xfrm>
            <a:off x="5122182" y="6284867"/>
            <a:ext cx="1322026" cy="31773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乱の後、天皇に</a:t>
            </a:r>
            <a:endParaRPr lang="en-US" altLang="ja-JP" sz="1100" dirty="0" smtClean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65827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8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6"/>
                </p:tgtEl>
              </p:cMediaNode>
            </p:audio>
            <p:audio>
              <p:cMediaNode vol="80000">
                <p:cTn id="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7"/>
                </p:tgtEl>
              </p:cMediaNode>
            </p:audio>
            <p:audio>
              <p:cMediaNode vol="80000">
                <p:cTn id="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0"/>
                </p:tgtEl>
              </p:cMediaNode>
            </p:audio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4"/>
                </p:tgtEl>
              </p:cMediaNode>
            </p:audio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5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9"/>
                </p:tgtEl>
              </p:cMediaNode>
            </p:audio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0"/>
                </p:tgtEl>
              </p:cMediaNode>
            </p:audio>
            <p:audio>
              <p:cMediaNode vol="80000">
                <p:cTn id="1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1"/>
                </p:tgtEl>
              </p:cMediaNode>
            </p:audio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"/>
                </p:tgtEl>
              </p:cMediaNode>
            </p:audio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3"/>
                </p:tgtEl>
              </p:cMediaNode>
            </p:audio>
            <p:audio>
              <p:cMediaNode vol="80000">
                <p:cTn id="1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4"/>
                </p:tgtEl>
              </p:cMediaNode>
            </p:audio>
            <p:audio>
              <p:cMediaNode vol="80000">
                <p:cTn id="1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5"/>
                </p:tgtEl>
              </p:cMediaNode>
            </p:audio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6"/>
                </p:tgtEl>
              </p:cMediaNode>
            </p:audio>
            <p:audio>
              <p:cMediaNode vol="80000">
                <p:cTn id="2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7"/>
                </p:tgtEl>
              </p:cMediaNode>
            </p:audio>
            <p:audio>
              <p:cMediaNode vol="80000">
                <p:cTn id="2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8"/>
                </p:tgtEl>
              </p:cMediaNode>
            </p:audio>
            <p:audio>
              <p:cMediaNode vol="80000">
                <p:cTn id="2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9"/>
                </p:tgtEl>
              </p:cMediaNode>
            </p:audio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0"/>
                </p:tgtEl>
              </p:cMediaNode>
            </p:audio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1"/>
                </p:tgtEl>
              </p:cMediaNode>
            </p:audio>
            <p:audio>
              <p:cMediaNode vol="80000">
                <p:cTn id="2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2"/>
                </p:tgtEl>
              </p:cMediaNode>
            </p:audio>
            <p:audio>
              <p:cMediaNode vol="80000">
                <p:cTn id="2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"/>
                </p:tgtEl>
              </p:cMediaNode>
            </p:audio>
            <p:audio>
              <p:cMediaNode vol="80000">
                <p:cTn id="2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2"/>
                </p:tgtEl>
              </p:cMediaNode>
            </p:audio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5" dur="1541" fill="hold"/>
                                        <p:tgtEl>
                                          <p:spTgt spid="8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3" dur="1541" fill="hold"/>
                                        <p:tgtEl>
                                          <p:spTgt spid="7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1" dur="1541" fill="hold"/>
                                        <p:tgtEl>
                                          <p:spTgt spid="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9" dur="1541" fill="hold"/>
                                        <p:tgtEl>
                                          <p:spTgt spid="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7" dur="1541" fill="hold"/>
                                        <p:tgtEl>
                                          <p:spTgt spid="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5" dur="1541" fill="hold"/>
                                        <p:tgtEl>
                                          <p:spTgt spid="7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3" dur="1541" fill="hold"/>
                                        <p:tgtEl>
                                          <p:spTgt spid="8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41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2" dur="1541" fill="hold"/>
                                        <p:tgtEl>
                                          <p:spTgt spid="8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082"/>
                            </p:stCondLst>
                            <p:childTnLst>
                              <p:par>
                                <p:cTn id="9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5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2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0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3" dur="1541" fill="hold"/>
                                        <p:tgtEl>
                                          <p:spTgt spid="9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541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2" dur="1541" fill="hold"/>
                                        <p:tgtEl>
                                          <p:spTgt spid="6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"/>
                  </p:tgtEl>
                </p:cond>
              </p:nextCondLst>
            </p:seq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20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>
                      <p:stCondLst>
                        <p:cond delay="0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3" dur="1541" fill="hold"/>
                                        <p:tgtEl>
                                          <p:spTgt spid="9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541"/>
                            </p:stCondLst>
                            <p:childTnLst>
                              <p:par>
                                <p:cTn id="13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9"/>
                  </p:tgtEl>
                </p:cond>
              </p:nextCondLst>
            </p:seq>
          </p:childTnLst>
        </p:cTn>
      </p:par>
    </p:tnLst>
    <p:bldLst>
      <p:bldP spid="93" grpId="0" animBg="1"/>
      <p:bldP spid="94" grpId="0" animBg="1"/>
      <p:bldP spid="95" grpId="0" animBg="1"/>
      <p:bldP spid="96" grpId="0" animBg="1"/>
      <p:bldP spid="99" grpId="0" animBg="1"/>
      <p:bldP spid="22" grpId="0"/>
      <p:bldP spid="167" grpId="0"/>
      <p:bldP spid="171" grpId="0" animBg="1"/>
      <p:bldP spid="183" grpId="0"/>
      <p:bldP spid="31" grpId="0" animBg="1"/>
      <p:bldP spid="172" grpId="0" animBg="1"/>
      <p:bldP spid="184" grpId="0" animBg="1"/>
      <p:bldP spid="97" grpId="0"/>
      <p:bldP spid="103" grpId="0"/>
      <p:bldP spid="1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" name="ドーナツ 1"/>
          <p:cNvSpPr/>
          <p:nvPr/>
        </p:nvSpPr>
        <p:spPr>
          <a:xfrm>
            <a:off x="1835696" y="476672"/>
            <a:ext cx="5400600" cy="5240327"/>
          </a:xfrm>
          <a:prstGeom prst="donut">
            <a:avLst>
              <a:gd name="adj" fmla="val 8621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15616" y="780961"/>
            <a:ext cx="38164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 i="1" dirty="0">
                <a:ln w="18415" cmpd="sng">
                  <a:solidFill>
                    <a:srgbClr val="FFFFFF"/>
                  </a:solidFill>
                  <a:prstDash val="solid"/>
                </a:ln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effectLst>
                  <a:glow rad="101600">
                    <a:srgbClr val="1F497D">
                      <a:lumMod val="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GP明朝E" pitchFamily="18" charset="-128"/>
                <a:ea typeface="HGP明朝E" pitchFamily="18" charset="-128"/>
              </a:rPr>
              <a:t>その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572000" y="116632"/>
            <a:ext cx="381642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1000" b="1" i="1" dirty="0">
                <a:ln w="18415" cmpd="sng">
                  <a:solidFill>
                    <a:srgbClr val="FFFFFF"/>
                  </a:solidFill>
                  <a:prstDash val="solid"/>
                </a:ln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10800000" scaled="1"/>
                  <a:tileRect/>
                </a:gradFill>
                <a:effectLst>
                  <a:glow rad="101600">
                    <a:srgbClr val="1F497D">
                      <a:lumMod val="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GP明朝E" pitchFamily="18" charset="-128"/>
                <a:ea typeface="HGP明朝E" pitchFamily="18" charset="-128"/>
              </a:rPr>
              <a:t>時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971600" y="2997486"/>
            <a:ext cx="79928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prstClr val="white"/>
                </a:solidFill>
                <a:effectLst>
                  <a:glow rad="101600">
                    <a:srgbClr val="1F497D">
                      <a:lumMod val="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GP明朝E" pitchFamily="18" charset="-128"/>
                <a:ea typeface="HGP明朝E" pitchFamily="18" charset="-128"/>
              </a:rPr>
              <a:t>歴史が分かった</a:t>
            </a:r>
            <a:endParaRPr lang="ja-JP" altLang="en-US" sz="8800" dirty="0">
              <a:ln w="18415" cmpd="sng">
                <a:solidFill>
                  <a:srgbClr val="FFFFFF"/>
                </a:solidFill>
                <a:prstDash val="solid"/>
              </a:ln>
              <a:solidFill>
                <a:prstClr val="white"/>
              </a:solidFill>
              <a:effectLst>
                <a:glow rad="101600">
                  <a:srgbClr val="1F497D">
                    <a:lumMod val="75000"/>
                    <a:alpha val="40000"/>
                  </a:srgb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GP明朝E" pitchFamily="18" charset="-128"/>
              <a:ea typeface="HGP明朝E" pitchFamily="18" charset="-128"/>
            </a:endParaRPr>
          </a:p>
        </p:txBody>
      </p:sp>
      <p:sp>
        <p:nvSpPr>
          <p:cNvPr id="7" name="フローチャート : 書類 6"/>
          <p:cNvSpPr/>
          <p:nvPr/>
        </p:nvSpPr>
        <p:spPr>
          <a:xfrm>
            <a:off x="6509277" y="5605743"/>
            <a:ext cx="1952905" cy="927461"/>
          </a:xfrm>
          <a:prstGeom prst="flowChartDocumen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699561" y="5716999"/>
            <a:ext cx="16906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>
                <a:solidFill>
                  <a:prstClr val="black"/>
                </a:solidFill>
                <a:latin typeface="UD デジタル 教科書体 NP-B" pitchFamily="18" charset="-128"/>
                <a:ea typeface="UD デジタル 教科書体 NP-B" pitchFamily="18" charset="-128"/>
              </a:rPr>
              <a:t>File</a:t>
            </a:r>
            <a:r>
              <a:rPr lang="ja-JP" altLang="en-US" sz="3200" dirty="0">
                <a:solidFill>
                  <a:prstClr val="black"/>
                </a:solidFill>
                <a:latin typeface="UD デジタル 教科書体 NP-B" pitchFamily="18" charset="-128"/>
                <a:ea typeface="UD デジタル 教科書体 NP-B" pitchFamily="18" charset="-128"/>
              </a:rPr>
              <a:t>３</a:t>
            </a:r>
          </a:p>
        </p:txBody>
      </p:sp>
    </p:spTree>
    <p:extLst>
      <p:ext uri="{BB962C8B-B14F-4D97-AF65-F5344CB8AC3E}">
        <p14:creationId xmlns:p14="http://schemas.microsoft.com/office/powerpoint/2010/main" val="54019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2472</TotalTime>
  <Words>232</Words>
  <Application>Microsoft Office PowerPoint</Application>
  <PresentationFormat>画面に合わせる (4:3)</PresentationFormat>
  <Paragraphs>82</Paragraphs>
  <Slides>4</Slides>
  <Notes>0</Notes>
  <HiddenSlides>0</HiddenSlides>
  <MMClips>50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Studygym</dc:creator>
  <cp:lastModifiedBy>Studygym</cp:lastModifiedBy>
  <cp:revision>126</cp:revision>
  <dcterms:created xsi:type="dcterms:W3CDTF">2018-03-31T02:31:12Z</dcterms:created>
  <dcterms:modified xsi:type="dcterms:W3CDTF">2021-04-12T07:27:07Z</dcterms:modified>
</cp:coreProperties>
</file>